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rompt Medium"/>
      <p:regular r:id="rId17"/>
    </p:embeddedFont>
    <p:embeddedFont>
      <p:font typeface="Prompt Medium"/>
      <p:regular r:id="rId18"/>
    </p:embeddedFont>
    <p:embeddedFont>
      <p:font typeface="Prompt Medium"/>
      <p:regular r:id="rId19"/>
    </p:embeddedFont>
    <p:embeddedFont>
      <p:font typeface="Prompt Medium"/>
      <p:regular r:id="rId20"/>
    </p:embeddedFont>
    <p:embeddedFont>
      <p:font typeface="Mukta Light"/>
      <p:regular r:id="rId21"/>
    </p:embeddedFont>
    <p:embeddedFont>
      <p:font typeface="Mukta Light"/>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2-2.png>
</file>

<file path=ppt/media/image-3-1.png>
</file>

<file path=ppt/media/image-3-2.png>
</file>

<file path=ppt/media/image-3-3.svg>
</file>

<file path=ppt/media/image-3-4.png>
</file>

<file path=ppt/media/image-3-5.svg>
</file>

<file path=ppt/media/image-3-6.png>
</file>

<file path=ppt/media/image-3-7.svg>
</file>

<file path=ppt/media/image-4-1.png>
</file>

<file path=ppt/media/image-5-1.png>
</file>

<file path=ppt/media/image-5-2.png>
</file>

<file path=ppt/media/image-5-3.svg>
</file>

<file path=ppt/media/image-5-4.png>
</file>

<file path=ppt/media/image-5-5.svg>
</file>

<file path=ppt/media/image-5-6.png>
</file>

<file path=ppt/media/image-5-7.svg>
</file>

<file path=ppt/media/image-5-8.png>
</file>

<file path=ppt/media/image-5-9.svg>
</file>

<file path=ppt/media/image-6-1.png>
</file>

<file path=ppt/media/image-6-2.png>
</file>

<file path=ppt/media/image-6-3.svg>
</file>

<file path=ppt/media/image-6-4.png>
</file>

<file path=ppt/media/image-6-5.svg>
</file>

<file path=ppt/media/image-6-6.png>
</file>

<file path=ppt/media/image-6-7.svg>
</file>

<file path=ppt/media/image-7-1.png>
</file>

<file path=ppt/media/image-8-1.png>
</file>

<file path=ppt/media/image-9-1.png>
</file>

<file path=ppt/media/image-9-2.png>
</file>

<file path=ppt/media/image-9-3.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dart.dev" TargetMode="External"/><Relationship Id="rId1" Type="http://schemas.openxmlformats.org/officeDocument/2006/relationships/image" Target="../media/image-10-1.png"/><Relationship Id="rId3" Type="http://schemas.openxmlformats.org/officeDocument/2006/relationships/slideLayout" Target="../slideLayouts/slideLayout11.xml"/><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svg"/><Relationship Id="rId4" Type="http://schemas.openxmlformats.org/officeDocument/2006/relationships/image" Target="../media/image-3-4.png"/><Relationship Id="rId5" Type="http://schemas.openxmlformats.org/officeDocument/2006/relationships/image" Target="../media/image-3-5.svg"/><Relationship Id="rId6" Type="http://schemas.openxmlformats.org/officeDocument/2006/relationships/image" Target="../media/image-3-6.png"/><Relationship Id="rId7" Type="http://schemas.openxmlformats.org/officeDocument/2006/relationships/image" Target="../media/image-3-7.svg"/><Relationship Id="rId8" Type="http://schemas.openxmlformats.org/officeDocument/2006/relationships/slideLayout" Target="../slideLayouts/slideLayout4.xml"/><Relationship Id="rId9"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svg"/><Relationship Id="rId4" Type="http://schemas.openxmlformats.org/officeDocument/2006/relationships/image" Target="../media/image-5-4.png"/><Relationship Id="rId5" Type="http://schemas.openxmlformats.org/officeDocument/2006/relationships/image" Target="../media/image-5-5.svg"/><Relationship Id="rId6" Type="http://schemas.openxmlformats.org/officeDocument/2006/relationships/image" Target="../media/image-5-6.png"/><Relationship Id="rId7" Type="http://schemas.openxmlformats.org/officeDocument/2006/relationships/image" Target="../media/image-5-7.svg"/><Relationship Id="rId8" Type="http://schemas.openxmlformats.org/officeDocument/2006/relationships/image" Target="../media/image-5-8.png"/><Relationship Id="rId9" Type="http://schemas.openxmlformats.org/officeDocument/2006/relationships/image" Target="../media/image-5-9.svg"/><Relationship Id="rId10" Type="http://schemas.openxmlformats.org/officeDocument/2006/relationships/slideLayout" Target="../slideLayouts/slideLayout6.xml"/><Relationship Id="rId11"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svg"/><Relationship Id="rId4" Type="http://schemas.openxmlformats.org/officeDocument/2006/relationships/image" Target="../media/image-6-4.png"/><Relationship Id="rId5" Type="http://schemas.openxmlformats.org/officeDocument/2006/relationships/image" Target="../media/image-6-5.svg"/><Relationship Id="rId6" Type="http://schemas.openxmlformats.org/officeDocument/2006/relationships/image" Target="../media/image-6-6.png"/><Relationship Id="rId7" Type="http://schemas.openxmlformats.org/officeDocument/2006/relationships/image" Target="../media/image-6-7.svg"/><Relationship Id="rId8" Type="http://schemas.openxmlformats.org/officeDocument/2006/relationships/slideLayout" Target="../slideLayouts/slideLayout7.xml"/><Relationship Id="rId9"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sv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3086100"/>
            <a:ext cx="7415927" cy="2057400"/>
          </a:xfrm>
          <a:prstGeom prst="rect">
            <a:avLst/>
          </a:prstGeom>
          <a:noFill/>
          <a:ln/>
        </p:spPr>
        <p:txBody>
          <a:bodyPr wrap="square" lIns="0" tIns="0" rIns="0" bIns="0" rtlCol="0" anchor="t"/>
          <a:lstStyle/>
          <a:p>
            <a:pPr algn="l" indent="0" marL="0">
              <a:lnSpc>
                <a:spcPts val="5400"/>
              </a:lnSpc>
              <a:buNone/>
            </a:pPr>
            <a:r>
              <a:rPr lang="en-US" sz="4300" dirty="0">
                <a:solidFill>
                  <a:srgbClr val="C6BFEE"/>
                </a:solidFill>
                <a:latin typeface="Prompt Medium" pitchFamily="34" charset="0"/>
                <a:ea typeface="Prompt Medium" pitchFamily="34" charset="-122"/>
                <a:cs typeface="Prompt Medium" pitchFamily="34" charset="-120"/>
              </a:rPr>
              <a:t>Dart Programming Language: A Modern Overview</a:t>
            </a:r>
            <a:endParaRPr lang="en-US" sz="43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8524" y="646390"/>
            <a:ext cx="5785366" cy="636627"/>
          </a:xfrm>
          <a:prstGeom prst="rect">
            <a:avLst/>
          </a:prstGeom>
          <a:noFill/>
          <a:ln/>
        </p:spPr>
        <p:txBody>
          <a:bodyPr wrap="none" lIns="0" tIns="0" rIns="0" bIns="0" rtlCol="0" anchor="t"/>
          <a:lstStyle/>
          <a:p>
            <a:pPr algn="l" indent="0" marL="0">
              <a:lnSpc>
                <a:spcPts val="5000"/>
              </a:lnSpc>
              <a:buNone/>
            </a:pPr>
            <a:r>
              <a:rPr lang="en-US" sz="4000" dirty="0">
                <a:solidFill>
                  <a:srgbClr val="C6BFEE"/>
                </a:solidFill>
                <a:latin typeface="Prompt Medium" pitchFamily="34" charset="0"/>
                <a:ea typeface="Prompt Medium" pitchFamily="34" charset="-122"/>
                <a:cs typeface="Prompt Medium" pitchFamily="34" charset="-120"/>
              </a:rPr>
              <a:t>Why Learn Dart Today?</a:t>
            </a:r>
            <a:endParaRPr lang="en-US" sz="4000" dirty="0"/>
          </a:p>
        </p:txBody>
      </p:sp>
      <p:sp>
        <p:nvSpPr>
          <p:cNvPr id="4" name="Shape 1"/>
          <p:cNvSpPr/>
          <p:nvPr/>
        </p:nvSpPr>
        <p:spPr>
          <a:xfrm>
            <a:off x="6288524" y="1970484"/>
            <a:ext cx="3655219" cy="2299454"/>
          </a:xfrm>
          <a:prstGeom prst="roundRect">
            <a:avLst>
              <a:gd name="adj" fmla="val 6363"/>
            </a:avLst>
          </a:prstGeom>
          <a:solidFill>
            <a:srgbClr val="0B0C23">
              <a:alpha val="95000"/>
            </a:srgbClr>
          </a:solidFill>
          <a:ln/>
        </p:spPr>
      </p:sp>
      <p:sp>
        <p:nvSpPr>
          <p:cNvPr id="5" name="Shape 2"/>
          <p:cNvSpPr/>
          <p:nvPr/>
        </p:nvSpPr>
        <p:spPr>
          <a:xfrm>
            <a:off x="6288524" y="1940004"/>
            <a:ext cx="3655219" cy="121920"/>
          </a:xfrm>
          <a:prstGeom prst="roundRect">
            <a:avLst>
              <a:gd name="adj" fmla="val 78959"/>
            </a:avLst>
          </a:prstGeom>
          <a:solidFill>
            <a:srgbClr val="A95B95"/>
          </a:solidFill>
          <a:ln/>
        </p:spPr>
      </p:sp>
      <p:sp>
        <p:nvSpPr>
          <p:cNvPr id="6" name="Shape 3"/>
          <p:cNvSpPr/>
          <p:nvPr/>
        </p:nvSpPr>
        <p:spPr>
          <a:xfrm>
            <a:off x="7772340" y="1626751"/>
            <a:ext cx="687586" cy="687586"/>
          </a:xfrm>
          <a:prstGeom prst="roundRect">
            <a:avLst>
              <a:gd name="adj" fmla="val 132987"/>
            </a:avLst>
          </a:prstGeom>
          <a:solidFill>
            <a:srgbClr val="A95B95"/>
          </a:solidFill>
          <a:ln/>
        </p:spPr>
      </p:sp>
      <p:sp>
        <p:nvSpPr>
          <p:cNvPr id="7" name="Text 4"/>
          <p:cNvSpPr/>
          <p:nvPr/>
        </p:nvSpPr>
        <p:spPr>
          <a:xfrm>
            <a:off x="7978557" y="1798677"/>
            <a:ext cx="275034" cy="343733"/>
          </a:xfrm>
          <a:prstGeom prst="rect">
            <a:avLst/>
          </a:prstGeom>
          <a:noFill/>
          <a:ln/>
        </p:spPr>
        <p:txBody>
          <a:bodyPr wrap="none" lIns="0" tIns="0" rIns="0" bIns="0" rtlCol="0" anchor="t"/>
          <a:lstStyle/>
          <a:p>
            <a:pPr algn="l" indent="0" marL="0">
              <a:lnSpc>
                <a:spcPts val="3450"/>
              </a:lnSpc>
              <a:buNone/>
            </a:pPr>
            <a:r>
              <a:rPr lang="en-US" sz="2150" dirty="0">
                <a:solidFill>
                  <a:srgbClr val="FFFFFF"/>
                </a:solidFill>
                <a:latin typeface="Prompt Medium" pitchFamily="34" charset="0"/>
                <a:ea typeface="Prompt Medium" pitchFamily="34" charset="-122"/>
                <a:cs typeface="Prompt Medium" pitchFamily="34" charset="-120"/>
              </a:rPr>
              <a:t>1</a:t>
            </a:r>
            <a:endParaRPr lang="en-US" sz="2150" dirty="0"/>
          </a:p>
        </p:txBody>
      </p:sp>
      <p:sp>
        <p:nvSpPr>
          <p:cNvPr id="8" name="Text 5"/>
          <p:cNvSpPr/>
          <p:nvPr/>
        </p:nvSpPr>
        <p:spPr>
          <a:xfrm>
            <a:off x="6548199" y="2543413"/>
            <a:ext cx="3135868" cy="1466850"/>
          </a:xfrm>
          <a:prstGeom prst="rect">
            <a:avLst/>
          </a:prstGeom>
          <a:noFill/>
          <a:ln/>
        </p:spPr>
        <p:txBody>
          <a:bodyPr wrap="square" lIns="0" tIns="0" rIns="0" bIns="0" rtlCol="0" anchor="t"/>
          <a:lstStyle/>
          <a:p>
            <a:pPr algn="l" indent="0" marL="0">
              <a:lnSpc>
                <a:spcPts val="2850"/>
              </a:lnSpc>
              <a:buNone/>
            </a:pPr>
            <a:r>
              <a:rPr lang="en-US" sz="1800" dirty="0">
                <a:solidFill>
                  <a:srgbClr val="A95B95"/>
                </a:solidFill>
                <a:latin typeface="Mukta Light" pitchFamily="34" charset="0"/>
                <a:ea typeface="Mukta Light" pitchFamily="34" charset="-122"/>
                <a:cs typeface="Mukta Light" pitchFamily="34" charset="-120"/>
              </a:rPr>
              <a:t>Modern &amp; Productive:</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A contemporary, safe, and highly efficient language for building multi-platform applications.</a:t>
            </a:r>
            <a:endParaRPr lang="en-US" sz="1800" dirty="0"/>
          </a:p>
        </p:txBody>
      </p:sp>
      <p:sp>
        <p:nvSpPr>
          <p:cNvPr id="9" name="Shape 6"/>
          <p:cNvSpPr/>
          <p:nvPr/>
        </p:nvSpPr>
        <p:spPr>
          <a:xfrm>
            <a:off x="10172938" y="1970484"/>
            <a:ext cx="3655338" cy="2299454"/>
          </a:xfrm>
          <a:prstGeom prst="roundRect">
            <a:avLst>
              <a:gd name="adj" fmla="val 6363"/>
            </a:avLst>
          </a:prstGeom>
          <a:solidFill>
            <a:srgbClr val="0B0C23">
              <a:alpha val="95000"/>
            </a:srgbClr>
          </a:solidFill>
          <a:ln/>
        </p:spPr>
      </p:sp>
      <p:sp>
        <p:nvSpPr>
          <p:cNvPr id="10" name="Shape 7"/>
          <p:cNvSpPr/>
          <p:nvPr/>
        </p:nvSpPr>
        <p:spPr>
          <a:xfrm>
            <a:off x="10172938" y="1940004"/>
            <a:ext cx="3655338" cy="121920"/>
          </a:xfrm>
          <a:prstGeom prst="roundRect">
            <a:avLst>
              <a:gd name="adj" fmla="val 78959"/>
            </a:avLst>
          </a:prstGeom>
          <a:solidFill>
            <a:srgbClr val="A95B95"/>
          </a:solidFill>
          <a:ln/>
        </p:spPr>
      </p:sp>
      <p:sp>
        <p:nvSpPr>
          <p:cNvPr id="11" name="Shape 8"/>
          <p:cNvSpPr/>
          <p:nvPr/>
        </p:nvSpPr>
        <p:spPr>
          <a:xfrm>
            <a:off x="11656755" y="1626751"/>
            <a:ext cx="687586" cy="687586"/>
          </a:xfrm>
          <a:prstGeom prst="roundRect">
            <a:avLst>
              <a:gd name="adj" fmla="val 132987"/>
            </a:avLst>
          </a:prstGeom>
          <a:solidFill>
            <a:srgbClr val="A95B95"/>
          </a:solidFill>
          <a:ln/>
        </p:spPr>
      </p:sp>
      <p:sp>
        <p:nvSpPr>
          <p:cNvPr id="12" name="Text 9"/>
          <p:cNvSpPr/>
          <p:nvPr/>
        </p:nvSpPr>
        <p:spPr>
          <a:xfrm>
            <a:off x="11862971" y="1798677"/>
            <a:ext cx="275034" cy="343733"/>
          </a:xfrm>
          <a:prstGeom prst="rect">
            <a:avLst/>
          </a:prstGeom>
          <a:noFill/>
          <a:ln/>
        </p:spPr>
        <p:txBody>
          <a:bodyPr wrap="none" lIns="0" tIns="0" rIns="0" bIns="0" rtlCol="0" anchor="t"/>
          <a:lstStyle/>
          <a:p>
            <a:pPr algn="l" indent="0" marL="0">
              <a:lnSpc>
                <a:spcPts val="3450"/>
              </a:lnSpc>
              <a:buNone/>
            </a:pPr>
            <a:r>
              <a:rPr lang="en-US" sz="2150" dirty="0">
                <a:solidFill>
                  <a:srgbClr val="FFFFFF"/>
                </a:solidFill>
                <a:latin typeface="Prompt Medium" pitchFamily="34" charset="0"/>
                <a:ea typeface="Prompt Medium" pitchFamily="34" charset="-122"/>
                <a:cs typeface="Prompt Medium" pitchFamily="34" charset="-120"/>
              </a:rPr>
              <a:t>2</a:t>
            </a:r>
            <a:endParaRPr lang="en-US" sz="2150" dirty="0"/>
          </a:p>
        </p:txBody>
      </p:sp>
      <p:sp>
        <p:nvSpPr>
          <p:cNvPr id="13" name="Text 10"/>
          <p:cNvSpPr/>
          <p:nvPr/>
        </p:nvSpPr>
        <p:spPr>
          <a:xfrm>
            <a:off x="10432613" y="2543413"/>
            <a:ext cx="3135987" cy="1466850"/>
          </a:xfrm>
          <a:prstGeom prst="rect">
            <a:avLst/>
          </a:prstGeom>
          <a:noFill/>
          <a:ln/>
        </p:spPr>
        <p:txBody>
          <a:bodyPr wrap="square" lIns="0" tIns="0" rIns="0" bIns="0" rtlCol="0" anchor="t"/>
          <a:lstStyle/>
          <a:p>
            <a:pPr algn="l" indent="0" marL="0">
              <a:lnSpc>
                <a:spcPts val="2850"/>
              </a:lnSpc>
              <a:buNone/>
            </a:pPr>
            <a:r>
              <a:rPr lang="en-US" sz="1800" dirty="0">
                <a:solidFill>
                  <a:srgbClr val="A95B95"/>
                </a:solidFill>
                <a:latin typeface="Mukta Light" pitchFamily="34" charset="0"/>
                <a:ea typeface="Mukta Light" pitchFamily="34" charset="-122"/>
                <a:cs typeface="Mukta Light" pitchFamily="34" charset="-120"/>
              </a:rPr>
              <a:t>Google-Backed Ecosystem:</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Strong support from Google and a rapidly expanding community centered around Flutter.</a:t>
            </a:r>
            <a:endParaRPr lang="en-US" sz="1800" dirty="0"/>
          </a:p>
        </p:txBody>
      </p:sp>
      <p:sp>
        <p:nvSpPr>
          <p:cNvPr id="14" name="Shape 11"/>
          <p:cNvSpPr/>
          <p:nvPr/>
        </p:nvSpPr>
        <p:spPr>
          <a:xfrm>
            <a:off x="6288524" y="4842867"/>
            <a:ext cx="7539752" cy="1566029"/>
          </a:xfrm>
          <a:prstGeom prst="roundRect">
            <a:avLst>
              <a:gd name="adj" fmla="val 9342"/>
            </a:avLst>
          </a:prstGeom>
          <a:solidFill>
            <a:srgbClr val="0B0C23">
              <a:alpha val="95000"/>
            </a:srgbClr>
          </a:solidFill>
          <a:ln/>
        </p:spPr>
      </p:sp>
      <p:sp>
        <p:nvSpPr>
          <p:cNvPr id="15" name="Shape 12"/>
          <p:cNvSpPr/>
          <p:nvPr/>
        </p:nvSpPr>
        <p:spPr>
          <a:xfrm>
            <a:off x="6288524" y="4812387"/>
            <a:ext cx="7539752" cy="121920"/>
          </a:xfrm>
          <a:prstGeom prst="roundRect">
            <a:avLst>
              <a:gd name="adj" fmla="val 78959"/>
            </a:avLst>
          </a:prstGeom>
          <a:solidFill>
            <a:srgbClr val="A95B95"/>
          </a:solidFill>
          <a:ln/>
        </p:spPr>
      </p:sp>
      <p:sp>
        <p:nvSpPr>
          <p:cNvPr id="16" name="Shape 13"/>
          <p:cNvSpPr/>
          <p:nvPr/>
        </p:nvSpPr>
        <p:spPr>
          <a:xfrm>
            <a:off x="9714607" y="4499134"/>
            <a:ext cx="687586" cy="687586"/>
          </a:xfrm>
          <a:prstGeom prst="roundRect">
            <a:avLst>
              <a:gd name="adj" fmla="val 132987"/>
            </a:avLst>
          </a:prstGeom>
          <a:solidFill>
            <a:srgbClr val="A95B95"/>
          </a:solidFill>
          <a:ln/>
        </p:spPr>
      </p:sp>
      <p:sp>
        <p:nvSpPr>
          <p:cNvPr id="17" name="Text 14"/>
          <p:cNvSpPr/>
          <p:nvPr/>
        </p:nvSpPr>
        <p:spPr>
          <a:xfrm>
            <a:off x="9920823" y="4671060"/>
            <a:ext cx="275034" cy="343733"/>
          </a:xfrm>
          <a:prstGeom prst="rect">
            <a:avLst/>
          </a:prstGeom>
          <a:noFill/>
          <a:ln/>
        </p:spPr>
        <p:txBody>
          <a:bodyPr wrap="none" lIns="0" tIns="0" rIns="0" bIns="0" rtlCol="0" anchor="t"/>
          <a:lstStyle/>
          <a:p>
            <a:pPr algn="l" indent="0" marL="0">
              <a:lnSpc>
                <a:spcPts val="3450"/>
              </a:lnSpc>
              <a:buNone/>
            </a:pPr>
            <a:r>
              <a:rPr lang="en-US" sz="2150" dirty="0">
                <a:solidFill>
                  <a:srgbClr val="FFFFFF"/>
                </a:solidFill>
                <a:latin typeface="Prompt Medium" pitchFamily="34" charset="0"/>
                <a:ea typeface="Prompt Medium" pitchFamily="34" charset="-122"/>
                <a:cs typeface="Prompt Medium" pitchFamily="34" charset="-120"/>
              </a:rPr>
              <a:t>3</a:t>
            </a:r>
            <a:endParaRPr lang="en-US" sz="2150" dirty="0"/>
          </a:p>
        </p:txBody>
      </p:sp>
      <p:sp>
        <p:nvSpPr>
          <p:cNvPr id="18" name="Text 15"/>
          <p:cNvSpPr/>
          <p:nvPr/>
        </p:nvSpPr>
        <p:spPr>
          <a:xfrm>
            <a:off x="6548199" y="5415796"/>
            <a:ext cx="7020401" cy="733425"/>
          </a:xfrm>
          <a:prstGeom prst="rect">
            <a:avLst/>
          </a:prstGeom>
          <a:noFill/>
          <a:ln/>
        </p:spPr>
        <p:txBody>
          <a:bodyPr wrap="square" lIns="0" tIns="0" rIns="0" bIns="0" rtlCol="0" anchor="t"/>
          <a:lstStyle/>
          <a:p>
            <a:pPr algn="l" indent="0" marL="0">
              <a:lnSpc>
                <a:spcPts val="2850"/>
              </a:lnSpc>
              <a:buNone/>
            </a:pPr>
            <a:r>
              <a:rPr lang="en-US" sz="1800" dirty="0">
                <a:solidFill>
                  <a:srgbClr val="A95B95"/>
                </a:solidFill>
                <a:latin typeface="Mukta Light" pitchFamily="34" charset="0"/>
                <a:ea typeface="Mukta Light" pitchFamily="34" charset="-122"/>
                <a:cs typeface="Mukta Light" pitchFamily="34" charset="-120"/>
              </a:rPr>
              <a:t>Unified Development:</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The ideal choice for developers aiming to use a single language across mobile, web, and desktop.</a:t>
            </a:r>
            <a:endParaRPr lang="en-US" sz="1800" dirty="0"/>
          </a:p>
        </p:txBody>
      </p:sp>
      <p:sp>
        <p:nvSpPr>
          <p:cNvPr id="19" name="Text 16"/>
          <p:cNvSpPr/>
          <p:nvPr/>
        </p:nvSpPr>
        <p:spPr>
          <a:xfrm>
            <a:off x="6288524" y="6666667"/>
            <a:ext cx="7539752" cy="916543"/>
          </a:xfrm>
          <a:prstGeom prst="rect">
            <a:avLst/>
          </a:prstGeom>
          <a:noFill/>
          <a:ln/>
        </p:spPr>
        <p:txBody>
          <a:bodyPr wrap="square" lIns="0" tIns="0" rIns="0" bIns="0" rtlCol="0" anchor="t"/>
          <a:lstStyle/>
          <a:p>
            <a:pPr algn="l" indent="0" marL="0">
              <a:lnSpc>
                <a:spcPts val="3600"/>
              </a:lnSpc>
              <a:buNone/>
            </a:pPr>
            <a:r>
              <a:rPr lang="en-US" sz="2250" dirty="0">
                <a:solidFill>
                  <a:srgbClr val="DAD8E9"/>
                </a:solidFill>
                <a:latin typeface="Mukta Light" pitchFamily="34" charset="0"/>
                <a:ea typeface="Mukta Light" pitchFamily="34" charset="-122"/>
                <a:cs typeface="Mukta Light" pitchFamily="34" charset="-120"/>
              </a:rPr>
              <a:t>Start your Dart journey now at </a:t>
            </a:r>
            <a:pPr algn="l" indent="0" marL="0">
              <a:lnSpc>
                <a:spcPts val="3600"/>
              </a:lnSpc>
              <a:buNone/>
            </a:pPr>
            <a:r>
              <a:rPr lang="en-US" sz="2250" u="sng" dirty="0">
                <a:solidFill>
                  <a:srgbClr val="A95B95"/>
                </a:solidFill>
                <a:latin typeface="Mukta Light" pitchFamily="34" charset="0"/>
                <a:ea typeface="Mukta Light" pitchFamily="34" charset="-122"/>
                <a:cs typeface="Mukta Light" pitchFamily="34" charset="-120"/>
                <a:hlinkClick r:id="rId2" invalidUrl="" action="" tgtFrame="" tooltip="" history="1" highlightClick="0" endSnd="0">
                  <a:extLst>
                    <a:ext uri="{A12FA001-AC4F-418D-AE19-62706E023703}">
                      <ahyp:hlinkClr xmlns:ahyp="http://schemas.microsoft.com/office/drawing/2018/hyperlinkcolor" val="tx"/>
                    </a:ext>
                  </a:extLst>
                </a:hlinkClick>
              </a:rPr>
              <a:t>dart.dev</a:t>
            </a:r>
            <a:pPr algn="l" indent="0" marL="0">
              <a:lnSpc>
                <a:spcPts val="3600"/>
              </a:lnSpc>
              <a:buNone/>
            </a:pPr>
            <a:r>
              <a:rPr lang="en-US" sz="2250" dirty="0">
                <a:solidFill>
                  <a:srgbClr val="DAD8E9"/>
                </a:solidFill>
                <a:latin typeface="Mukta Light" pitchFamily="34" charset="0"/>
                <a:ea typeface="Mukta Light" pitchFamily="34" charset="-122"/>
                <a:cs typeface="Mukta Light" pitchFamily="34" charset="-120"/>
              </a:rPr>
              <a:t> and become part of a vibrant, innovative community!</a:t>
            </a:r>
            <a:endParaRPr lang="en-US" sz="22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41734" y="425648"/>
            <a:ext cx="7355086" cy="429935"/>
          </a:xfrm>
          <a:prstGeom prst="rect">
            <a:avLst/>
          </a:prstGeom>
          <a:noFill/>
          <a:ln/>
        </p:spPr>
        <p:txBody>
          <a:bodyPr wrap="none" lIns="0" tIns="0" rIns="0" bIns="0" rtlCol="0" anchor="t"/>
          <a:lstStyle/>
          <a:p>
            <a:pPr algn="l" indent="0" marL="0">
              <a:lnSpc>
                <a:spcPts val="3350"/>
              </a:lnSpc>
              <a:buNone/>
            </a:pPr>
            <a:r>
              <a:rPr lang="en-US" sz="2700" dirty="0">
                <a:solidFill>
                  <a:srgbClr val="C6BFEE"/>
                </a:solidFill>
                <a:latin typeface="Prompt Medium" pitchFamily="34" charset="0"/>
                <a:ea typeface="Prompt Medium" pitchFamily="34" charset="-122"/>
                <a:cs typeface="Prompt Medium" pitchFamily="34" charset="-120"/>
              </a:rPr>
              <a:t>Origins and Purpose: Crafting a Better Web</a:t>
            </a:r>
            <a:endParaRPr lang="en-US" sz="2700" dirty="0"/>
          </a:p>
        </p:txBody>
      </p:sp>
      <p:sp>
        <p:nvSpPr>
          <p:cNvPr id="3" name="Text 1"/>
          <p:cNvSpPr/>
          <p:nvPr/>
        </p:nvSpPr>
        <p:spPr>
          <a:xfrm>
            <a:off x="541734" y="1227058"/>
            <a:ext cx="6584632" cy="742950"/>
          </a:xfrm>
          <a:prstGeom prst="rect">
            <a:avLst/>
          </a:prstGeom>
          <a:noFill/>
          <a:ln/>
        </p:spPr>
        <p:txBody>
          <a:bodyPr wrap="square" lIns="0" tIns="0" rIns="0" bIns="0" rtlCol="0" anchor="t"/>
          <a:lstStyle/>
          <a:p>
            <a:pPr algn="l" indent="0" marL="0">
              <a:lnSpc>
                <a:spcPts val="1950"/>
              </a:lnSpc>
              <a:buNone/>
            </a:pPr>
            <a:r>
              <a:rPr lang="en-US" sz="1200" dirty="0">
                <a:solidFill>
                  <a:srgbClr val="DAD8E9"/>
                </a:solidFill>
                <a:latin typeface="Mukta Light" pitchFamily="34" charset="0"/>
                <a:ea typeface="Mukta Light" pitchFamily="34" charset="-122"/>
                <a:cs typeface="Mukta Light" pitchFamily="34" charset="-120"/>
              </a:rPr>
              <a:t>Designed by the visionary duo Lars Bak and Kasper Lund at Google, Dart made its debut in 2011 with a clear mission: to overcome the inherent limitations of JavaScript in building </a:t>
            </a:r>
            <a:pPr algn="l" indent="0" marL="0">
              <a:lnSpc>
                <a:spcPts val="1950"/>
              </a:lnSpc>
              <a:buNone/>
            </a:pPr>
            <a:r>
              <a:rPr lang="en-US" sz="1200" dirty="0">
                <a:solidFill>
                  <a:srgbClr val="A95B95"/>
                </a:solidFill>
                <a:latin typeface="Mukta Light" pitchFamily="34" charset="0"/>
                <a:ea typeface="Mukta Light" pitchFamily="34" charset="-122"/>
                <a:cs typeface="Mukta Light" pitchFamily="34" charset="-120"/>
              </a:rPr>
              <a:t>large-scale, high-performance web applications</a:t>
            </a:r>
            <a:pPr algn="l" indent="0" marL="0">
              <a:lnSpc>
                <a:spcPts val="1950"/>
              </a:lnSpc>
              <a:buNone/>
            </a:pPr>
            <a:r>
              <a:rPr lang="en-US" sz="1200" dirty="0">
                <a:solidFill>
                  <a:srgbClr val="DAD8E9"/>
                </a:solidFill>
                <a:latin typeface="Mukta Light" pitchFamily="34" charset="0"/>
                <a:ea typeface="Mukta Light" pitchFamily="34" charset="-122"/>
                <a:cs typeface="Mukta Light" pitchFamily="34" charset="-120"/>
              </a:rPr>
              <a:t>.</a:t>
            </a:r>
            <a:endParaRPr lang="en-US" sz="1200" dirty="0"/>
          </a:p>
        </p:txBody>
      </p:sp>
      <p:pic>
        <p:nvPicPr>
          <p:cNvPr id="4" name="Image 0" descr="preencoded.png">    </p:cNvPr>
          <p:cNvPicPr>
            <a:picLocks noChangeAspect="1"/>
          </p:cNvPicPr>
          <p:nvPr/>
        </p:nvPicPr>
        <p:blipFill>
          <a:blip r:embed="rId1"/>
          <a:stretch>
            <a:fillRect/>
          </a:stretch>
        </p:blipFill>
        <p:spPr>
          <a:xfrm>
            <a:off x="541734" y="2144078"/>
            <a:ext cx="6584632" cy="6584633"/>
          </a:xfrm>
          <a:prstGeom prst="rect">
            <a:avLst/>
          </a:prstGeom>
        </p:spPr>
      </p:pic>
      <p:sp>
        <p:nvSpPr>
          <p:cNvPr id="5" name="Text 2"/>
          <p:cNvSpPr/>
          <p:nvPr/>
        </p:nvSpPr>
        <p:spPr>
          <a:xfrm>
            <a:off x="7511653" y="1227058"/>
            <a:ext cx="6584632" cy="990600"/>
          </a:xfrm>
          <a:prstGeom prst="rect">
            <a:avLst/>
          </a:prstGeom>
          <a:noFill/>
          <a:ln/>
        </p:spPr>
        <p:txBody>
          <a:bodyPr wrap="square" lIns="0" tIns="0" rIns="0" bIns="0" rtlCol="0" anchor="t"/>
          <a:lstStyle/>
          <a:p>
            <a:pPr algn="l" indent="0" marL="0">
              <a:lnSpc>
                <a:spcPts val="1950"/>
              </a:lnSpc>
              <a:buNone/>
            </a:pPr>
            <a:r>
              <a:rPr lang="en-US" sz="1200" dirty="0">
                <a:solidFill>
                  <a:srgbClr val="DAD8E9"/>
                </a:solidFill>
                <a:latin typeface="Mukta Light" pitchFamily="34" charset="0"/>
                <a:ea typeface="Mukta Light" pitchFamily="34" charset="-122"/>
                <a:cs typeface="Mukta Light" pitchFamily="34" charset="-120"/>
              </a:rPr>
              <a:t>Initially conceived as a structured alternative, Dart's journey led it to become the foundational language for </a:t>
            </a:r>
            <a:pPr algn="l" indent="0" marL="0">
              <a:lnSpc>
                <a:spcPts val="1950"/>
              </a:lnSpc>
              <a:buNone/>
            </a:pPr>
            <a:r>
              <a:rPr lang="en-US" sz="1200" dirty="0">
                <a:solidFill>
                  <a:srgbClr val="A95B95"/>
                </a:solidFill>
                <a:latin typeface="Mukta Light" pitchFamily="34" charset="0"/>
                <a:ea typeface="Mukta Light" pitchFamily="34" charset="-122"/>
                <a:cs typeface="Mukta Light" pitchFamily="34" charset="-120"/>
              </a:rPr>
              <a:t>Flutter</a:t>
            </a:r>
            <a:pPr algn="l" indent="0" marL="0">
              <a:lnSpc>
                <a:spcPts val="1950"/>
              </a:lnSpc>
              <a:buNone/>
            </a:pPr>
            <a:r>
              <a:rPr lang="en-US" sz="1200" dirty="0">
                <a:solidFill>
                  <a:srgbClr val="DAD8E9"/>
                </a:solidFill>
                <a:latin typeface="Mukta Light" pitchFamily="34" charset="0"/>
                <a:ea typeface="Mukta Light" pitchFamily="34" charset="-122"/>
                <a:cs typeface="Mukta Light" pitchFamily="34" charset="-120"/>
              </a:rPr>
              <a:t>, Google's revolutionary UI toolkit. This evolution transformed Dart into a powerful engine for crafting beautiful, natively compiled applications across mobile, web, and desktop platforms from a single codebase.</a:t>
            </a:r>
            <a:endParaRPr lang="en-US" sz="1200" dirty="0"/>
          </a:p>
        </p:txBody>
      </p:sp>
      <p:pic>
        <p:nvPicPr>
          <p:cNvPr id="6" name="Image 1" descr="preencoded.png">    </p:cNvPr>
          <p:cNvPicPr>
            <a:picLocks noChangeAspect="1"/>
          </p:cNvPicPr>
          <p:nvPr/>
        </p:nvPicPr>
        <p:blipFill>
          <a:blip r:embed="rId2"/>
          <a:stretch>
            <a:fillRect/>
          </a:stretch>
        </p:blipFill>
        <p:spPr>
          <a:xfrm>
            <a:off x="7511653" y="2391728"/>
            <a:ext cx="6584632" cy="658463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65358"/>
          </a:xfrm>
          <a:prstGeom prst="rect">
            <a:avLst/>
          </a:prstGeom>
        </p:spPr>
      </p:pic>
      <p:sp>
        <p:nvSpPr>
          <p:cNvPr id="3" name="Text 0"/>
          <p:cNvSpPr/>
          <p:nvPr/>
        </p:nvSpPr>
        <p:spPr>
          <a:xfrm>
            <a:off x="802243" y="3497461"/>
            <a:ext cx="13025914" cy="1273493"/>
          </a:xfrm>
          <a:prstGeom prst="rect">
            <a:avLst/>
          </a:prstGeom>
          <a:noFill/>
          <a:ln/>
        </p:spPr>
        <p:txBody>
          <a:bodyPr wrap="square" lIns="0" tIns="0" rIns="0" bIns="0" rtlCol="0" anchor="t"/>
          <a:lstStyle/>
          <a:p>
            <a:pPr algn="l" indent="0" marL="0">
              <a:lnSpc>
                <a:spcPts val="5000"/>
              </a:lnSpc>
              <a:buNone/>
            </a:pPr>
            <a:r>
              <a:rPr lang="en-US" sz="4000" dirty="0">
                <a:solidFill>
                  <a:srgbClr val="C6BFEE"/>
                </a:solidFill>
                <a:latin typeface="Prompt Medium" pitchFamily="34" charset="0"/>
                <a:ea typeface="Prompt Medium" pitchFamily="34" charset="-122"/>
                <a:cs typeface="Prompt Medium" pitchFamily="34" charset="-120"/>
              </a:rPr>
              <a:t>Dart's Technical Envelope: Performance Meets Flexibility</a:t>
            </a:r>
            <a:endParaRPr lang="en-US" sz="4000" dirty="0"/>
          </a:p>
        </p:txBody>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2243" y="5114806"/>
            <a:ext cx="687705" cy="687705"/>
          </a:xfrm>
          <a:prstGeom prst="rect">
            <a:avLst/>
          </a:prstGeom>
        </p:spPr>
      </p:pic>
      <p:sp>
        <p:nvSpPr>
          <p:cNvPr id="5" name="Text 1"/>
          <p:cNvSpPr/>
          <p:nvPr/>
        </p:nvSpPr>
        <p:spPr>
          <a:xfrm>
            <a:off x="1776413" y="5308163"/>
            <a:ext cx="2983230" cy="318254"/>
          </a:xfrm>
          <a:prstGeom prst="rect">
            <a:avLst/>
          </a:prstGeom>
          <a:noFill/>
          <a:ln/>
        </p:spPr>
        <p:txBody>
          <a:bodyPr wrap="none" lIns="0" tIns="0" rIns="0" bIns="0" rtlCol="0" anchor="t"/>
          <a:lstStyle/>
          <a:p>
            <a:pPr algn="l" indent="0" marL="0">
              <a:lnSpc>
                <a:spcPts val="2500"/>
              </a:lnSpc>
              <a:buNone/>
            </a:pPr>
            <a:r>
              <a:rPr lang="en-US" sz="2000" dirty="0">
                <a:solidFill>
                  <a:srgbClr val="DAD8E9"/>
                </a:solidFill>
                <a:latin typeface="Prompt Medium" pitchFamily="34" charset="0"/>
                <a:ea typeface="Prompt Medium" pitchFamily="34" charset="-122"/>
                <a:cs typeface="Prompt Medium" pitchFamily="34" charset="-120"/>
              </a:rPr>
              <a:t>Client-Optimized Speed</a:t>
            </a:r>
            <a:endParaRPr lang="en-US" sz="2000" dirty="0"/>
          </a:p>
        </p:txBody>
      </p:sp>
      <p:sp>
        <p:nvSpPr>
          <p:cNvPr id="6" name="Text 2"/>
          <p:cNvSpPr/>
          <p:nvPr/>
        </p:nvSpPr>
        <p:spPr>
          <a:xfrm>
            <a:off x="1776413" y="5763935"/>
            <a:ext cx="3176826" cy="1833563"/>
          </a:xfrm>
          <a:prstGeom prst="rect">
            <a:avLst/>
          </a:prstGeom>
          <a:noFill/>
          <a:ln/>
        </p:spPr>
        <p:txBody>
          <a:bodyPr wrap="square" lIns="0" tIns="0" rIns="0" bIns="0" rtlCol="0" anchor="t"/>
          <a:lstStyle/>
          <a:p>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Engineered for </a:t>
            </a:r>
            <a:pPr algn="l" indent="0" marL="0">
              <a:lnSpc>
                <a:spcPts val="2850"/>
              </a:lnSpc>
              <a:buNone/>
            </a:pPr>
            <a:r>
              <a:rPr lang="en-US" sz="1800" dirty="0">
                <a:solidFill>
                  <a:srgbClr val="A95B95"/>
                </a:solidFill>
                <a:latin typeface="Mukta Light" pitchFamily="34" charset="0"/>
                <a:ea typeface="Mukta Light" pitchFamily="34" charset="-122"/>
                <a:cs typeface="Mukta Light" pitchFamily="34" charset="-120"/>
              </a:rPr>
              <a:t>blazing-fast performance</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Dart delivers an optimized experience crucial for modern, multi-platform applications.</a:t>
            </a:r>
            <a:endParaRPr lang="en-US" sz="1800" dirty="0"/>
          </a:p>
        </p:txBody>
      </p:sp>
      <p:pic>
        <p:nvPicPr>
          <p:cNvPr id="7"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39703" y="5114806"/>
            <a:ext cx="687705" cy="687705"/>
          </a:xfrm>
          <a:prstGeom prst="rect">
            <a:avLst/>
          </a:prstGeom>
        </p:spPr>
      </p:pic>
      <p:sp>
        <p:nvSpPr>
          <p:cNvPr id="8" name="Text 3"/>
          <p:cNvSpPr/>
          <p:nvPr/>
        </p:nvSpPr>
        <p:spPr>
          <a:xfrm>
            <a:off x="6213872" y="5308163"/>
            <a:ext cx="2560320" cy="318254"/>
          </a:xfrm>
          <a:prstGeom prst="rect">
            <a:avLst/>
          </a:prstGeom>
          <a:noFill/>
          <a:ln/>
        </p:spPr>
        <p:txBody>
          <a:bodyPr wrap="none" lIns="0" tIns="0" rIns="0" bIns="0" rtlCol="0" anchor="t"/>
          <a:lstStyle/>
          <a:p>
            <a:pPr algn="l" indent="0" marL="0">
              <a:lnSpc>
                <a:spcPts val="2500"/>
              </a:lnSpc>
              <a:buNone/>
            </a:pPr>
            <a:r>
              <a:rPr lang="en-US" sz="2000" dirty="0">
                <a:solidFill>
                  <a:srgbClr val="DAD8E9"/>
                </a:solidFill>
                <a:latin typeface="Prompt Medium" pitchFamily="34" charset="0"/>
                <a:ea typeface="Prompt Medium" pitchFamily="34" charset="-122"/>
                <a:cs typeface="Prompt Medium" pitchFamily="34" charset="-120"/>
              </a:rPr>
              <a:t>Multi-Platform Reach</a:t>
            </a:r>
            <a:endParaRPr lang="en-US" sz="2000" dirty="0"/>
          </a:p>
        </p:txBody>
      </p:sp>
      <p:sp>
        <p:nvSpPr>
          <p:cNvPr id="9" name="Text 4"/>
          <p:cNvSpPr/>
          <p:nvPr/>
        </p:nvSpPr>
        <p:spPr>
          <a:xfrm>
            <a:off x="6213872" y="5763935"/>
            <a:ext cx="3176826" cy="1466850"/>
          </a:xfrm>
          <a:prstGeom prst="rect">
            <a:avLst/>
          </a:prstGeom>
          <a:noFill/>
          <a:ln/>
        </p:spPr>
        <p:txBody>
          <a:bodyPr wrap="square" lIns="0" tIns="0" rIns="0" bIns="0" rtlCol="0" anchor="t"/>
          <a:lstStyle/>
          <a:p>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Develop seamlessly for </a:t>
            </a:r>
            <a:pPr algn="l" indent="0" marL="0">
              <a:lnSpc>
                <a:spcPts val="2850"/>
              </a:lnSpc>
              <a:buNone/>
            </a:pPr>
            <a:r>
              <a:rPr lang="en-US" sz="1800" dirty="0">
                <a:solidFill>
                  <a:srgbClr val="A95B95"/>
                </a:solidFill>
                <a:latin typeface="Mukta Light" pitchFamily="34" charset="0"/>
                <a:ea typeface="Mukta Light" pitchFamily="34" charset="-122"/>
                <a:cs typeface="Mukta Light" pitchFamily="34" charset="-120"/>
              </a:rPr>
              <a:t>web, mobile, and desktop</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with flexible compilation targets, maximizing code reuse.</a:t>
            </a:r>
            <a:endParaRPr lang="en-US" sz="1800" dirty="0"/>
          </a:p>
        </p:txBody>
      </p:sp>
      <p:pic>
        <p:nvPicPr>
          <p:cNvPr id="10"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677162" y="5114806"/>
            <a:ext cx="687705" cy="687705"/>
          </a:xfrm>
          <a:prstGeom prst="rect">
            <a:avLst/>
          </a:prstGeom>
        </p:spPr>
      </p:pic>
      <p:sp>
        <p:nvSpPr>
          <p:cNvPr id="11" name="Text 5"/>
          <p:cNvSpPr/>
          <p:nvPr/>
        </p:nvSpPr>
        <p:spPr>
          <a:xfrm>
            <a:off x="10651331" y="5308163"/>
            <a:ext cx="2763798" cy="318254"/>
          </a:xfrm>
          <a:prstGeom prst="rect">
            <a:avLst/>
          </a:prstGeom>
          <a:noFill/>
          <a:ln/>
        </p:spPr>
        <p:txBody>
          <a:bodyPr wrap="none" lIns="0" tIns="0" rIns="0" bIns="0" rtlCol="0" anchor="t"/>
          <a:lstStyle/>
          <a:p>
            <a:pPr algn="l" indent="0" marL="0">
              <a:lnSpc>
                <a:spcPts val="2500"/>
              </a:lnSpc>
              <a:buNone/>
            </a:pPr>
            <a:r>
              <a:rPr lang="en-US" sz="2000" dirty="0">
                <a:solidFill>
                  <a:srgbClr val="DAD8E9"/>
                </a:solidFill>
                <a:latin typeface="Prompt Medium" pitchFamily="34" charset="0"/>
                <a:ea typeface="Prompt Medium" pitchFamily="34" charset="-122"/>
                <a:cs typeface="Prompt Medium" pitchFamily="34" charset="-120"/>
              </a:rPr>
              <a:t>Productivity &amp; Quality</a:t>
            </a:r>
            <a:endParaRPr lang="en-US" sz="2000" dirty="0"/>
          </a:p>
        </p:txBody>
      </p:sp>
      <p:sp>
        <p:nvSpPr>
          <p:cNvPr id="12" name="Text 6"/>
          <p:cNvSpPr/>
          <p:nvPr/>
        </p:nvSpPr>
        <p:spPr>
          <a:xfrm>
            <a:off x="10651331" y="5763935"/>
            <a:ext cx="3176826" cy="1466850"/>
          </a:xfrm>
          <a:prstGeom prst="rect">
            <a:avLst/>
          </a:prstGeom>
          <a:noFill/>
          <a:ln/>
        </p:spPr>
        <p:txBody>
          <a:bodyPr wrap="square" lIns="0" tIns="0" rIns="0" bIns="0" rtlCol="0" anchor="t"/>
          <a:lstStyle/>
          <a:p>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Combines developer productivity through features like </a:t>
            </a:r>
            <a:pPr algn="l" indent="0" marL="0">
              <a:lnSpc>
                <a:spcPts val="2850"/>
              </a:lnSpc>
              <a:buNone/>
            </a:pPr>
            <a:r>
              <a:rPr lang="en-US" sz="1800" dirty="0">
                <a:solidFill>
                  <a:srgbClr val="A95B95"/>
                </a:solidFill>
                <a:latin typeface="Mukta Light" pitchFamily="34" charset="0"/>
                <a:ea typeface="Mukta Light" pitchFamily="34" charset="-122"/>
                <a:cs typeface="Mukta Light" pitchFamily="34" charset="-120"/>
              </a:rPr>
              <a:t>hot reload</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with the generation of high-quality, production-ready code.</a:t>
            </a:r>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909280"/>
            <a:ext cx="12653843" cy="685800"/>
          </a:xfrm>
          <a:prstGeom prst="rect">
            <a:avLst/>
          </a:prstGeom>
          <a:noFill/>
          <a:ln/>
        </p:spPr>
        <p:txBody>
          <a:bodyPr wrap="none" lIns="0" tIns="0" rIns="0" bIns="0" rtlCol="0" anchor="t"/>
          <a:lstStyle/>
          <a:p>
            <a:pPr algn="l" indent="0" marL="0">
              <a:lnSpc>
                <a:spcPts val="5400"/>
              </a:lnSpc>
              <a:buNone/>
            </a:pPr>
            <a:r>
              <a:rPr lang="en-US" sz="4300" dirty="0">
                <a:solidFill>
                  <a:srgbClr val="C6BFEE"/>
                </a:solidFill>
                <a:latin typeface="Prompt Medium" pitchFamily="34" charset="0"/>
                <a:ea typeface="Prompt Medium" pitchFamily="34" charset="-122"/>
                <a:cs typeface="Prompt Medium" pitchFamily="34" charset="-120"/>
              </a:rPr>
              <a:t>Sound Null Safety: Eliminating a Common Pitfall</a:t>
            </a:r>
            <a:endParaRPr lang="en-US" sz="4300" dirty="0"/>
          </a:p>
        </p:txBody>
      </p:sp>
      <p:sp>
        <p:nvSpPr>
          <p:cNvPr id="3" name="Text 1"/>
          <p:cNvSpPr/>
          <p:nvPr/>
        </p:nvSpPr>
        <p:spPr>
          <a:xfrm>
            <a:off x="864037" y="2187535"/>
            <a:ext cx="7500461" cy="1185148"/>
          </a:xfrm>
          <a:prstGeom prst="rect">
            <a:avLst/>
          </a:prstGeom>
          <a:noFill/>
          <a:ln/>
        </p:spPr>
        <p:txBody>
          <a:bodyPr wrap="square" lIns="0" tIns="0" rIns="0" bIns="0" rtlCol="0" anchor="t"/>
          <a:lstStyle/>
          <a:p>
            <a:pPr algn="l"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One of Dart's most compelling features is its </a:t>
            </a:r>
            <a:pPr algn="l" indent="0" marL="0">
              <a:lnSpc>
                <a:spcPts val="3100"/>
              </a:lnSpc>
              <a:buNone/>
            </a:pPr>
            <a:r>
              <a:rPr lang="en-US" sz="1900" dirty="0">
                <a:solidFill>
                  <a:srgbClr val="A95B95"/>
                </a:solidFill>
                <a:latin typeface="Mukta Light" pitchFamily="34" charset="0"/>
                <a:ea typeface="Mukta Light" pitchFamily="34" charset="-122"/>
                <a:cs typeface="Mukta Light" pitchFamily="34" charset="-120"/>
              </a:rPr>
              <a:t>sound null safety</a:t>
            </a:r>
            <a:pPr algn="l"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 This means that variables are non-nullable by default, dramatically reducing the occurrence of dreaded null reference errors.</a:t>
            </a:r>
            <a:endParaRPr lang="en-US" sz="1900" dirty="0"/>
          </a:p>
        </p:txBody>
      </p:sp>
      <p:sp>
        <p:nvSpPr>
          <p:cNvPr id="4" name="Text 2"/>
          <p:cNvSpPr/>
          <p:nvPr/>
        </p:nvSpPr>
        <p:spPr>
          <a:xfrm>
            <a:off x="864037" y="3594854"/>
            <a:ext cx="7500461" cy="1975247"/>
          </a:xfrm>
          <a:prstGeom prst="rect">
            <a:avLst/>
          </a:prstGeom>
          <a:noFill/>
          <a:ln/>
        </p:spPr>
        <p:txBody>
          <a:bodyPr wrap="square" lIns="0" tIns="0" rIns="0" bIns="0" rtlCol="0" anchor="t"/>
          <a:lstStyle/>
          <a:p>
            <a:pPr algn="l"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The system leverages </a:t>
            </a:r>
            <a:pPr algn="l" indent="0" marL="0">
              <a:lnSpc>
                <a:spcPts val="3100"/>
              </a:lnSpc>
              <a:buNone/>
            </a:pPr>
            <a:r>
              <a:rPr lang="en-US" sz="1900" dirty="0">
                <a:solidFill>
                  <a:srgbClr val="A95B95"/>
                </a:solidFill>
                <a:latin typeface="Mukta Light" pitchFamily="34" charset="0"/>
                <a:ea typeface="Mukta Light" pitchFamily="34" charset="-122"/>
                <a:cs typeface="Mukta Light" pitchFamily="34" charset="-120"/>
              </a:rPr>
              <a:t>static analysis</a:t>
            </a:r>
            <a:pPr algn="l"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 during development and provides </a:t>
            </a:r>
            <a:pPr algn="l" indent="0" marL="0">
              <a:lnSpc>
                <a:spcPts val="3100"/>
              </a:lnSpc>
              <a:buNone/>
            </a:pPr>
            <a:r>
              <a:rPr lang="en-US" sz="1900" dirty="0">
                <a:solidFill>
                  <a:srgbClr val="A95B95"/>
                </a:solidFill>
                <a:latin typeface="Mukta Light" pitchFamily="34" charset="0"/>
                <a:ea typeface="Mukta Light" pitchFamily="34" charset="-122"/>
                <a:cs typeface="Mukta Light" pitchFamily="34" charset="-120"/>
              </a:rPr>
              <a:t>runtime guarantees</a:t>
            </a:r>
            <a:pPr algn="l"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 ensuring your code behaves predictably. Dart's unique "sound" approach guarantees that if an expression's type says it can't be null, then it can never be null—eliminating surprises during execution and debugging.</a:t>
            </a:r>
            <a:endParaRPr lang="en-US" sz="1900" dirty="0"/>
          </a:p>
        </p:txBody>
      </p:sp>
      <p:pic>
        <p:nvPicPr>
          <p:cNvPr id="5" name="Image 0" descr="preencoded.png">    </p:cNvPr>
          <p:cNvPicPr>
            <a:picLocks noChangeAspect="1"/>
          </p:cNvPicPr>
          <p:nvPr/>
        </p:nvPicPr>
        <p:blipFill>
          <a:blip r:embed="rId1"/>
          <a:stretch>
            <a:fillRect/>
          </a:stretch>
        </p:blipFill>
        <p:spPr>
          <a:xfrm>
            <a:off x="8974336" y="2243018"/>
            <a:ext cx="4799528" cy="479952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497681" y="613529"/>
            <a:ext cx="5409962" cy="394930"/>
          </a:xfrm>
          <a:prstGeom prst="rect">
            <a:avLst/>
          </a:prstGeom>
          <a:noFill/>
          <a:ln/>
        </p:spPr>
        <p:txBody>
          <a:bodyPr wrap="none" lIns="0" tIns="0" rIns="0" bIns="0" rtlCol="0" anchor="t"/>
          <a:lstStyle/>
          <a:p>
            <a:pPr algn="l" indent="0" marL="0">
              <a:lnSpc>
                <a:spcPts val="3100"/>
              </a:lnSpc>
              <a:buNone/>
            </a:pPr>
            <a:r>
              <a:rPr lang="en-US" sz="2450" dirty="0">
                <a:solidFill>
                  <a:srgbClr val="C6BFEE"/>
                </a:solidFill>
                <a:latin typeface="Prompt Medium" pitchFamily="34" charset="0"/>
                <a:ea typeface="Prompt Medium" pitchFamily="34" charset="-122"/>
                <a:cs typeface="Prompt Medium" pitchFamily="34" charset="-120"/>
              </a:rPr>
              <a:t>Flexible &amp; Safe: Dart's Type System</a:t>
            </a:r>
            <a:endParaRPr lang="en-US" sz="2450" dirty="0"/>
          </a:p>
        </p:txBody>
      </p:sp>
      <p:sp>
        <p:nvSpPr>
          <p:cNvPr id="4" name="Shape 1"/>
          <p:cNvSpPr/>
          <p:nvPr/>
        </p:nvSpPr>
        <p:spPr>
          <a:xfrm>
            <a:off x="497681" y="1221700"/>
            <a:ext cx="8148638" cy="1378268"/>
          </a:xfrm>
          <a:prstGeom prst="roundRect">
            <a:avLst>
              <a:gd name="adj" fmla="val 4333"/>
            </a:avLst>
          </a:prstGeom>
          <a:solidFill>
            <a:srgbClr val="542C49"/>
          </a:solidFill>
          <a:ln w="7620">
            <a:solidFill>
              <a:srgbClr val="6D4562"/>
            </a:solidFill>
            <a:prstDash val="solid"/>
          </a:ln>
        </p:spPr>
      </p:sp>
      <p:sp>
        <p:nvSpPr>
          <p:cNvPr id="5" name="Shape 2"/>
          <p:cNvSpPr/>
          <p:nvPr/>
        </p:nvSpPr>
        <p:spPr>
          <a:xfrm>
            <a:off x="647462" y="1371481"/>
            <a:ext cx="426482" cy="426482"/>
          </a:xfrm>
          <a:prstGeom prst="roundRect">
            <a:avLst>
              <a:gd name="adj" fmla="val 21438386"/>
            </a:avLst>
          </a:prstGeom>
          <a:solidFill>
            <a:srgbClr val="A95B95"/>
          </a:solidFill>
          <a:ln/>
        </p:spPr>
      </p:sp>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64738" y="1488638"/>
            <a:ext cx="191929" cy="191929"/>
          </a:xfrm>
          <a:prstGeom prst="rect">
            <a:avLst/>
          </a:prstGeom>
        </p:spPr>
      </p:pic>
      <p:sp>
        <p:nvSpPr>
          <p:cNvPr id="7" name="Text 3"/>
          <p:cNvSpPr/>
          <p:nvPr/>
        </p:nvSpPr>
        <p:spPr>
          <a:xfrm>
            <a:off x="647462" y="1940123"/>
            <a:ext cx="1579959" cy="197406"/>
          </a:xfrm>
          <a:prstGeom prst="rect">
            <a:avLst/>
          </a:prstGeom>
          <a:noFill/>
          <a:ln/>
        </p:spPr>
        <p:txBody>
          <a:bodyPr wrap="none" lIns="0" tIns="0" rIns="0" bIns="0" rtlCol="0" anchor="t"/>
          <a:lstStyle/>
          <a:p>
            <a:pPr algn="l" indent="0" marL="0">
              <a:lnSpc>
                <a:spcPts val="1550"/>
              </a:lnSpc>
              <a:buNone/>
            </a:pPr>
            <a:r>
              <a:rPr lang="en-US" sz="1200" dirty="0">
                <a:solidFill>
                  <a:srgbClr val="DAD8E9"/>
                </a:solidFill>
                <a:latin typeface="Prompt Medium" pitchFamily="34" charset="0"/>
                <a:ea typeface="Prompt Medium" pitchFamily="34" charset="-122"/>
                <a:cs typeface="Prompt Medium" pitchFamily="34" charset="-120"/>
              </a:rPr>
              <a:t>Statically Typed</a:t>
            </a:r>
            <a:endParaRPr lang="en-US" sz="1200" dirty="0"/>
          </a:p>
        </p:txBody>
      </p:sp>
      <p:sp>
        <p:nvSpPr>
          <p:cNvPr id="8" name="Text 4"/>
          <p:cNvSpPr/>
          <p:nvPr/>
        </p:nvSpPr>
        <p:spPr>
          <a:xfrm>
            <a:off x="647462" y="2222778"/>
            <a:ext cx="7849076" cy="227409"/>
          </a:xfrm>
          <a:prstGeom prst="rect">
            <a:avLst/>
          </a:prstGeom>
          <a:noFill/>
          <a:ln/>
        </p:spPr>
        <p:txBody>
          <a:bodyPr wrap="none" lIns="0" tIns="0" rIns="0" bIns="0" rtlCol="0" anchor="t"/>
          <a:lstStyle/>
          <a:p>
            <a:pPr algn="l" indent="0" marL="0">
              <a:lnSpc>
                <a:spcPts val="1750"/>
              </a:lnSpc>
              <a:buNone/>
            </a:pPr>
            <a:r>
              <a:rPr lang="en-US" sz="1100" dirty="0">
                <a:solidFill>
                  <a:srgbClr val="DAD8E9"/>
                </a:solidFill>
                <a:latin typeface="Mukta Light" pitchFamily="34" charset="0"/>
                <a:ea typeface="Mukta Light" pitchFamily="34" charset="-122"/>
                <a:cs typeface="Mukta Light" pitchFamily="34" charset="-120"/>
              </a:rPr>
              <a:t>Dart is a statically typed language, enhancing readability and maintainability by catching errors early in the development cycle.</a:t>
            </a:r>
            <a:endParaRPr lang="en-US" sz="1100" dirty="0"/>
          </a:p>
        </p:txBody>
      </p:sp>
      <p:sp>
        <p:nvSpPr>
          <p:cNvPr id="9" name="Shape 5"/>
          <p:cNvSpPr/>
          <p:nvPr/>
        </p:nvSpPr>
        <p:spPr>
          <a:xfrm>
            <a:off x="497681" y="2742128"/>
            <a:ext cx="8148638" cy="1605677"/>
          </a:xfrm>
          <a:prstGeom prst="roundRect">
            <a:avLst>
              <a:gd name="adj" fmla="val 3720"/>
            </a:avLst>
          </a:prstGeom>
          <a:solidFill>
            <a:srgbClr val="542C49"/>
          </a:solidFill>
          <a:ln w="7620">
            <a:solidFill>
              <a:srgbClr val="6D4562"/>
            </a:solidFill>
            <a:prstDash val="solid"/>
          </a:ln>
        </p:spPr>
      </p:sp>
      <p:sp>
        <p:nvSpPr>
          <p:cNvPr id="10" name="Shape 6"/>
          <p:cNvSpPr/>
          <p:nvPr/>
        </p:nvSpPr>
        <p:spPr>
          <a:xfrm>
            <a:off x="647462" y="2891909"/>
            <a:ext cx="426482" cy="426482"/>
          </a:xfrm>
          <a:prstGeom prst="roundRect">
            <a:avLst>
              <a:gd name="adj" fmla="val 21438386"/>
            </a:avLst>
          </a:prstGeom>
          <a:solidFill>
            <a:srgbClr val="A95B95"/>
          </a:solidFill>
          <a:ln/>
        </p:spPr>
      </p:sp>
      <p:pic>
        <p:nvPicPr>
          <p:cNvPr id="11"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4738" y="3009067"/>
            <a:ext cx="191929" cy="191929"/>
          </a:xfrm>
          <a:prstGeom prst="rect">
            <a:avLst/>
          </a:prstGeom>
        </p:spPr>
      </p:pic>
      <p:sp>
        <p:nvSpPr>
          <p:cNvPr id="12" name="Text 7"/>
          <p:cNvSpPr/>
          <p:nvPr/>
        </p:nvSpPr>
        <p:spPr>
          <a:xfrm>
            <a:off x="647462" y="3460552"/>
            <a:ext cx="1579959" cy="197406"/>
          </a:xfrm>
          <a:prstGeom prst="rect">
            <a:avLst/>
          </a:prstGeom>
          <a:noFill/>
          <a:ln/>
        </p:spPr>
        <p:txBody>
          <a:bodyPr wrap="none" lIns="0" tIns="0" rIns="0" bIns="0" rtlCol="0" anchor="t"/>
          <a:lstStyle/>
          <a:p>
            <a:pPr algn="l" indent="0" marL="0">
              <a:lnSpc>
                <a:spcPts val="1550"/>
              </a:lnSpc>
              <a:buNone/>
            </a:pPr>
            <a:r>
              <a:rPr lang="en-US" sz="1200" dirty="0">
                <a:solidFill>
                  <a:srgbClr val="DAD8E9"/>
                </a:solidFill>
                <a:latin typeface="Prompt Medium" pitchFamily="34" charset="0"/>
                <a:ea typeface="Prompt Medium" pitchFamily="34" charset="-122"/>
                <a:cs typeface="Prompt Medium" pitchFamily="34" charset="-120"/>
              </a:rPr>
              <a:t>Type Inference</a:t>
            </a:r>
            <a:endParaRPr lang="en-US" sz="1200" dirty="0"/>
          </a:p>
        </p:txBody>
      </p:sp>
      <p:sp>
        <p:nvSpPr>
          <p:cNvPr id="13" name="Text 8"/>
          <p:cNvSpPr/>
          <p:nvPr/>
        </p:nvSpPr>
        <p:spPr>
          <a:xfrm>
            <a:off x="647462" y="3743206"/>
            <a:ext cx="7849076" cy="454819"/>
          </a:xfrm>
          <a:prstGeom prst="rect">
            <a:avLst/>
          </a:prstGeom>
          <a:noFill/>
          <a:ln/>
        </p:spPr>
        <p:txBody>
          <a:bodyPr wrap="square" lIns="0" tIns="0" rIns="0" bIns="0" rtlCol="0" anchor="t"/>
          <a:lstStyle/>
          <a:p>
            <a:pPr algn="l" indent="0" marL="0">
              <a:lnSpc>
                <a:spcPts val="1750"/>
              </a:lnSpc>
              <a:buNone/>
            </a:pPr>
            <a:r>
              <a:rPr lang="en-US" sz="1100" dirty="0">
                <a:solidFill>
                  <a:srgbClr val="DAD8E9"/>
                </a:solidFill>
                <a:latin typeface="Mukta Light" pitchFamily="34" charset="0"/>
                <a:ea typeface="Mukta Light" pitchFamily="34" charset="-122"/>
                <a:cs typeface="Mukta Light" pitchFamily="34" charset="-120"/>
              </a:rPr>
              <a:t>While statically typed, Dart offers </a:t>
            </a:r>
            <a:pPr algn="l" indent="0" marL="0">
              <a:lnSpc>
                <a:spcPts val="1750"/>
              </a:lnSpc>
              <a:buNone/>
            </a:pPr>
            <a:r>
              <a:rPr lang="en-US" sz="1100" dirty="0">
                <a:solidFill>
                  <a:srgbClr val="A95B95"/>
                </a:solidFill>
                <a:latin typeface="Mukta Light" pitchFamily="34" charset="0"/>
                <a:ea typeface="Mukta Light" pitchFamily="34" charset="-122"/>
                <a:cs typeface="Mukta Light" pitchFamily="34" charset="-120"/>
              </a:rPr>
              <a:t>optional type annotations</a:t>
            </a:r>
            <a:pPr algn="l" indent="0" marL="0">
              <a:lnSpc>
                <a:spcPts val="1750"/>
              </a:lnSpc>
              <a:buNone/>
            </a:pPr>
            <a:r>
              <a:rPr lang="en-US" sz="1100" dirty="0">
                <a:solidFill>
                  <a:srgbClr val="DAD8E9"/>
                </a:solidFill>
                <a:latin typeface="Mukta Light" pitchFamily="34" charset="0"/>
                <a:ea typeface="Mukta Light" pitchFamily="34" charset="-122"/>
                <a:cs typeface="Mukta Light" pitchFamily="34" charset="-120"/>
              </a:rPr>
              <a:t> thanks to its powerful inference engine, making code concise without sacrificing safety.</a:t>
            </a:r>
            <a:endParaRPr lang="en-US" sz="1100" dirty="0"/>
          </a:p>
        </p:txBody>
      </p:sp>
      <p:sp>
        <p:nvSpPr>
          <p:cNvPr id="14" name="Shape 9"/>
          <p:cNvSpPr/>
          <p:nvPr/>
        </p:nvSpPr>
        <p:spPr>
          <a:xfrm>
            <a:off x="497681" y="4489966"/>
            <a:ext cx="8148638" cy="1378268"/>
          </a:xfrm>
          <a:prstGeom prst="roundRect">
            <a:avLst>
              <a:gd name="adj" fmla="val 4333"/>
            </a:avLst>
          </a:prstGeom>
          <a:solidFill>
            <a:srgbClr val="542C49"/>
          </a:solidFill>
          <a:ln w="7620">
            <a:solidFill>
              <a:srgbClr val="6D4562"/>
            </a:solidFill>
            <a:prstDash val="solid"/>
          </a:ln>
        </p:spPr>
      </p:sp>
      <p:sp>
        <p:nvSpPr>
          <p:cNvPr id="15" name="Shape 10"/>
          <p:cNvSpPr/>
          <p:nvPr/>
        </p:nvSpPr>
        <p:spPr>
          <a:xfrm>
            <a:off x="647462" y="4639747"/>
            <a:ext cx="426482" cy="426482"/>
          </a:xfrm>
          <a:prstGeom prst="roundRect">
            <a:avLst>
              <a:gd name="adj" fmla="val 21438386"/>
            </a:avLst>
          </a:prstGeom>
          <a:solidFill>
            <a:srgbClr val="A95B95"/>
          </a:solidFill>
          <a:ln/>
        </p:spPr>
      </p:sp>
      <p:pic>
        <p:nvPicPr>
          <p:cNvPr id="16"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64738" y="4756904"/>
            <a:ext cx="191929" cy="191929"/>
          </a:xfrm>
          <a:prstGeom prst="rect">
            <a:avLst/>
          </a:prstGeom>
        </p:spPr>
      </p:pic>
      <p:sp>
        <p:nvSpPr>
          <p:cNvPr id="17" name="Text 11"/>
          <p:cNvSpPr/>
          <p:nvPr/>
        </p:nvSpPr>
        <p:spPr>
          <a:xfrm>
            <a:off x="647462" y="5208389"/>
            <a:ext cx="1579959" cy="197406"/>
          </a:xfrm>
          <a:prstGeom prst="rect">
            <a:avLst/>
          </a:prstGeom>
          <a:noFill/>
          <a:ln/>
        </p:spPr>
        <p:txBody>
          <a:bodyPr wrap="none" lIns="0" tIns="0" rIns="0" bIns="0" rtlCol="0" anchor="t"/>
          <a:lstStyle/>
          <a:p>
            <a:pPr algn="l" indent="0" marL="0">
              <a:lnSpc>
                <a:spcPts val="1550"/>
              </a:lnSpc>
              <a:buNone/>
            </a:pPr>
            <a:r>
              <a:rPr lang="en-US" sz="1200" dirty="0">
                <a:solidFill>
                  <a:srgbClr val="DAD8E9"/>
                </a:solidFill>
                <a:latin typeface="Prompt Medium" pitchFamily="34" charset="0"/>
                <a:ea typeface="Prompt Medium" pitchFamily="34" charset="-122"/>
                <a:cs typeface="Prompt Medium" pitchFamily="34" charset="-120"/>
              </a:rPr>
              <a:t>Dynamic Flexibility</a:t>
            </a:r>
            <a:endParaRPr lang="en-US" sz="1200" dirty="0"/>
          </a:p>
        </p:txBody>
      </p:sp>
      <p:sp>
        <p:nvSpPr>
          <p:cNvPr id="18" name="Text 12"/>
          <p:cNvSpPr/>
          <p:nvPr/>
        </p:nvSpPr>
        <p:spPr>
          <a:xfrm>
            <a:off x="647462" y="5491043"/>
            <a:ext cx="7849076" cy="227409"/>
          </a:xfrm>
          <a:prstGeom prst="rect">
            <a:avLst/>
          </a:prstGeom>
          <a:noFill/>
          <a:ln/>
        </p:spPr>
        <p:txBody>
          <a:bodyPr wrap="none" lIns="0" tIns="0" rIns="0" bIns="0" rtlCol="0" anchor="t"/>
          <a:lstStyle/>
          <a:p>
            <a:pPr algn="l" indent="0" marL="0">
              <a:lnSpc>
                <a:spcPts val="1750"/>
              </a:lnSpc>
              <a:buNone/>
            </a:pPr>
            <a:r>
              <a:rPr lang="en-US" sz="1100" dirty="0">
                <a:solidFill>
                  <a:srgbClr val="DAD8E9"/>
                </a:solidFill>
                <a:latin typeface="Mukta Light" pitchFamily="34" charset="0"/>
                <a:ea typeface="Mukta Light" pitchFamily="34" charset="-122"/>
                <a:cs typeface="Mukta Light" pitchFamily="34" charset="-120"/>
              </a:rPr>
              <a:t>For rapid prototyping or when types are truly unknown, Dart supports </a:t>
            </a:r>
            <a:pPr algn="l" indent="0" marL="0">
              <a:lnSpc>
                <a:spcPts val="1750"/>
              </a:lnSpc>
              <a:buNone/>
            </a:pPr>
            <a:r>
              <a:rPr lang="en-US" sz="1100" dirty="0">
                <a:solidFill>
                  <a:srgbClr val="A95B95"/>
                </a:solidFill>
                <a:latin typeface="Mukta Light" pitchFamily="34" charset="0"/>
                <a:ea typeface="Mukta Light" pitchFamily="34" charset="-122"/>
                <a:cs typeface="Mukta Light" pitchFamily="34" charset="-120"/>
              </a:rPr>
              <a:t>dynamic typing</a:t>
            </a:r>
            <a:pPr algn="l" indent="0" marL="0">
              <a:lnSpc>
                <a:spcPts val="1750"/>
              </a:lnSpc>
              <a:buNone/>
            </a:pPr>
            <a:r>
              <a:rPr lang="en-US" sz="1100" dirty="0">
                <a:solidFill>
                  <a:srgbClr val="DAD8E9"/>
                </a:solidFill>
                <a:latin typeface="Mukta Light" pitchFamily="34" charset="0"/>
                <a:ea typeface="Mukta Light" pitchFamily="34" charset="-122"/>
                <a:cs typeface="Mukta Light" pitchFamily="34" charset="-120"/>
              </a:rPr>
              <a:t>, offering flexibility for diverse use cases.</a:t>
            </a:r>
            <a:endParaRPr lang="en-US" sz="1100" dirty="0"/>
          </a:p>
        </p:txBody>
      </p:sp>
      <p:sp>
        <p:nvSpPr>
          <p:cNvPr id="19" name="Shape 13"/>
          <p:cNvSpPr/>
          <p:nvPr/>
        </p:nvSpPr>
        <p:spPr>
          <a:xfrm>
            <a:off x="497681" y="6010394"/>
            <a:ext cx="8148638" cy="1605677"/>
          </a:xfrm>
          <a:prstGeom prst="roundRect">
            <a:avLst>
              <a:gd name="adj" fmla="val 3720"/>
            </a:avLst>
          </a:prstGeom>
          <a:solidFill>
            <a:srgbClr val="542C49"/>
          </a:solidFill>
          <a:ln w="7620">
            <a:solidFill>
              <a:srgbClr val="6D4562"/>
            </a:solidFill>
            <a:prstDash val="solid"/>
          </a:ln>
        </p:spPr>
      </p:sp>
      <p:sp>
        <p:nvSpPr>
          <p:cNvPr id="20" name="Shape 14"/>
          <p:cNvSpPr/>
          <p:nvPr/>
        </p:nvSpPr>
        <p:spPr>
          <a:xfrm>
            <a:off x="647462" y="6160175"/>
            <a:ext cx="426482" cy="426482"/>
          </a:xfrm>
          <a:prstGeom prst="roundRect">
            <a:avLst>
              <a:gd name="adj" fmla="val 21438386"/>
            </a:avLst>
          </a:prstGeom>
          <a:solidFill>
            <a:srgbClr val="A95B95"/>
          </a:solidFill>
          <a:ln/>
        </p:spPr>
      </p:sp>
      <p:pic>
        <p:nvPicPr>
          <p:cNvPr id="21"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64738" y="6277332"/>
            <a:ext cx="191929" cy="191929"/>
          </a:xfrm>
          <a:prstGeom prst="rect">
            <a:avLst/>
          </a:prstGeom>
        </p:spPr>
      </p:pic>
      <p:sp>
        <p:nvSpPr>
          <p:cNvPr id="22" name="Text 15"/>
          <p:cNvSpPr/>
          <p:nvPr/>
        </p:nvSpPr>
        <p:spPr>
          <a:xfrm>
            <a:off x="647462" y="6728817"/>
            <a:ext cx="1579959" cy="197406"/>
          </a:xfrm>
          <a:prstGeom prst="rect">
            <a:avLst/>
          </a:prstGeom>
          <a:noFill/>
          <a:ln/>
        </p:spPr>
        <p:txBody>
          <a:bodyPr wrap="none" lIns="0" tIns="0" rIns="0" bIns="0" rtlCol="0" anchor="t"/>
          <a:lstStyle/>
          <a:p>
            <a:pPr algn="l" indent="0" marL="0">
              <a:lnSpc>
                <a:spcPts val="1550"/>
              </a:lnSpc>
              <a:buNone/>
            </a:pPr>
            <a:r>
              <a:rPr lang="en-US" sz="1200" dirty="0">
                <a:solidFill>
                  <a:srgbClr val="DAD8E9"/>
                </a:solidFill>
                <a:latin typeface="Prompt Medium" pitchFamily="34" charset="0"/>
                <a:ea typeface="Prompt Medium" pitchFamily="34" charset="-122"/>
                <a:cs typeface="Prompt Medium" pitchFamily="34" charset="-120"/>
              </a:rPr>
              <a:t>Reduced Bugs</a:t>
            </a:r>
            <a:endParaRPr lang="en-US" sz="1200" dirty="0"/>
          </a:p>
        </p:txBody>
      </p:sp>
      <p:sp>
        <p:nvSpPr>
          <p:cNvPr id="23" name="Text 16"/>
          <p:cNvSpPr/>
          <p:nvPr/>
        </p:nvSpPr>
        <p:spPr>
          <a:xfrm>
            <a:off x="647462" y="7011472"/>
            <a:ext cx="7849076" cy="454819"/>
          </a:xfrm>
          <a:prstGeom prst="rect">
            <a:avLst/>
          </a:prstGeom>
          <a:noFill/>
          <a:ln/>
        </p:spPr>
        <p:txBody>
          <a:bodyPr wrap="square" lIns="0" tIns="0" rIns="0" bIns="0" rtlCol="0" anchor="t"/>
          <a:lstStyle/>
          <a:p>
            <a:pPr algn="l" indent="0" marL="0">
              <a:lnSpc>
                <a:spcPts val="1750"/>
              </a:lnSpc>
              <a:buNone/>
            </a:pPr>
            <a:r>
              <a:rPr lang="en-US" sz="1100" dirty="0">
                <a:solidFill>
                  <a:srgbClr val="DAD8E9"/>
                </a:solidFill>
                <a:latin typeface="Mukta Light" pitchFamily="34" charset="0"/>
                <a:ea typeface="Mukta Light" pitchFamily="34" charset="-122"/>
                <a:cs typeface="Mukta Light" pitchFamily="34" charset="-120"/>
              </a:rPr>
              <a:t>The type system rigorously ensures that variables consistently match their declared types, significantly </a:t>
            </a:r>
            <a:pPr algn="l" indent="0" marL="0">
              <a:lnSpc>
                <a:spcPts val="1750"/>
              </a:lnSpc>
              <a:buNone/>
            </a:pPr>
            <a:r>
              <a:rPr lang="en-US" sz="1100" dirty="0">
                <a:solidFill>
                  <a:srgbClr val="A95B95"/>
                </a:solidFill>
                <a:latin typeface="Mukta Light" pitchFamily="34" charset="0"/>
                <a:ea typeface="Mukta Light" pitchFamily="34" charset="-122"/>
                <a:cs typeface="Mukta Light" pitchFamily="34" charset="-120"/>
              </a:rPr>
              <a:t>reducing runtime bugs</a:t>
            </a:r>
            <a:pPr algn="l" indent="0" marL="0">
              <a:lnSpc>
                <a:spcPts val="1750"/>
              </a:lnSpc>
              <a:buNone/>
            </a:pPr>
            <a:r>
              <a:rPr lang="en-US" sz="1100" dirty="0">
                <a:solidFill>
                  <a:srgbClr val="DAD8E9"/>
                </a:solidFill>
                <a:latin typeface="Mukta Light" pitchFamily="34" charset="0"/>
                <a:ea typeface="Mukta Light" pitchFamily="34" charset="-122"/>
                <a:cs typeface="Mukta Light" pitchFamily="34" charset="-120"/>
              </a:rPr>
              <a:t> and improving code robustness.</a:t>
            </a:r>
            <a:endParaRPr lang="en-US" sz="1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57763"/>
          </a:xfrm>
          <a:prstGeom prst="rect">
            <a:avLst/>
          </a:prstGeom>
        </p:spPr>
      </p:pic>
      <p:sp>
        <p:nvSpPr>
          <p:cNvPr id="3" name="Text 0"/>
          <p:cNvSpPr/>
          <p:nvPr/>
        </p:nvSpPr>
        <p:spPr>
          <a:xfrm>
            <a:off x="856178" y="3730466"/>
            <a:ext cx="12233672" cy="679490"/>
          </a:xfrm>
          <a:prstGeom prst="rect">
            <a:avLst/>
          </a:prstGeom>
          <a:noFill/>
          <a:ln/>
        </p:spPr>
        <p:txBody>
          <a:bodyPr wrap="none" lIns="0" tIns="0" rIns="0" bIns="0" rtlCol="0" anchor="t"/>
          <a:lstStyle/>
          <a:p>
            <a:pPr algn="l" indent="0" marL="0">
              <a:lnSpc>
                <a:spcPts val="5350"/>
              </a:lnSpc>
              <a:buNone/>
            </a:pPr>
            <a:r>
              <a:rPr lang="en-US" sz="4250" dirty="0">
                <a:solidFill>
                  <a:srgbClr val="C6BFEE"/>
                </a:solidFill>
                <a:latin typeface="Prompt Medium" pitchFamily="34" charset="0"/>
                <a:ea typeface="Prompt Medium" pitchFamily="34" charset="-122"/>
                <a:cs typeface="Prompt Medium" pitchFamily="34" charset="-120"/>
              </a:rPr>
              <a:t>Core Language Features: Elegance and Power</a:t>
            </a:r>
            <a:endParaRPr lang="en-US" sz="4250" dirty="0"/>
          </a:p>
        </p:txBody>
      </p:sp>
      <p:pic>
        <p:nvPicPr>
          <p:cNvPr id="4"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47857" y="4784408"/>
            <a:ext cx="366832" cy="366832"/>
          </a:xfrm>
          <a:prstGeom prst="rect">
            <a:avLst/>
          </a:prstGeom>
        </p:spPr>
      </p:pic>
      <p:sp>
        <p:nvSpPr>
          <p:cNvPr id="5" name="Text 1"/>
          <p:cNvSpPr/>
          <p:nvPr/>
        </p:nvSpPr>
        <p:spPr>
          <a:xfrm>
            <a:off x="1651040" y="4776788"/>
            <a:ext cx="3307318" cy="679371"/>
          </a:xfrm>
          <a:prstGeom prst="rect">
            <a:avLst/>
          </a:prstGeom>
          <a:noFill/>
          <a:ln/>
        </p:spPr>
        <p:txBody>
          <a:bodyPr wrap="square" lIns="0" tIns="0" rIns="0" bIns="0" rtlCol="0" anchor="t"/>
          <a:lstStyle/>
          <a:p>
            <a:pPr algn="l" indent="0" marL="0">
              <a:lnSpc>
                <a:spcPts val="2650"/>
              </a:lnSpc>
              <a:buNone/>
            </a:pPr>
            <a:r>
              <a:rPr lang="en-US" sz="2100" dirty="0">
                <a:solidFill>
                  <a:srgbClr val="DAD8E9"/>
                </a:solidFill>
                <a:latin typeface="Prompt Medium" pitchFamily="34" charset="0"/>
                <a:ea typeface="Prompt Medium" pitchFamily="34" charset="-122"/>
                <a:cs typeface="Prompt Medium" pitchFamily="34" charset="-120"/>
              </a:rPr>
              <a:t>Object-Oriented Paradigm</a:t>
            </a:r>
            <a:endParaRPr lang="en-US" sz="2100" dirty="0"/>
          </a:p>
        </p:txBody>
      </p:sp>
      <p:sp>
        <p:nvSpPr>
          <p:cNvPr id="6" name="Text 2"/>
          <p:cNvSpPr/>
          <p:nvPr/>
        </p:nvSpPr>
        <p:spPr>
          <a:xfrm>
            <a:off x="1651040" y="5602843"/>
            <a:ext cx="3307318" cy="1957388"/>
          </a:xfrm>
          <a:prstGeom prst="rect">
            <a:avLst/>
          </a:prstGeom>
          <a:noFill/>
          <a:ln/>
        </p:spPr>
        <p:txBody>
          <a:bodyPr wrap="square" lIns="0" tIns="0" rIns="0" bIns="0" rtlCol="0" anchor="t"/>
          <a:lstStyle/>
          <a:p>
            <a:pPr algn="l" indent="0" marL="0">
              <a:lnSpc>
                <a:spcPts val="3050"/>
              </a:lnSpc>
              <a:buNone/>
            </a:pPr>
            <a:r>
              <a:rPr lang="en-US" sz="1900" dirty="0">
                <a:solidFill>
                  <a:srgbClr val="DAD8E9"/>
                </a:solidFill>
                <a:latin typeface="Mukta Light" pitchFamily="34" charset="0"/>
                <a:ea typeface="Mukta Light" pitchFamily="34" charset="-122"/>
                <a:cs typeface="Mukta Light" pitchFamily="34" charset="-120"/>
              </a:rPr>
              <a:t>Dart embraces object-oriented principles with robust support for </a:t>
            </a:r>
            <a:pPr algn="l" indent="0" marL="0">
              <a:lnSpc>
                <a:spcPts val="3050"/>
              </a:lnSpc>
              <a:buNone/>
            </a:pPr>
            <a:r>
              <a:rPr lang="en-US" sz="1900" dirty="0">
                <a:solidFill>
                  <a:srgbClr val="A95B95"/>
                </a:solidFill>
                <a:latin typeface="Mukta Light" pitchFamily="34" charset="0"/>
                <a:ea typeface="Mukta Light" pitchFamily="34" charset="-122"/>
                <a:cs typeface="Mukta Light" pitchFamily="34" charset="-120"/>
              </a:rPr>
              <a:t>classes, mixins, extension methods, and enums</a:t>
            </a:r>
            <a:pPr algn="l" indent="0" marL="0">
              <a:lnSpc>
                <a:spcPts val="3050"/>
              </a:lnSpc>
              <a:buNone/>
            </a:pPr>
            <a:r>
              <a:rPr lang="en-US" sz="1900" dirty="0">
                <a:solidFill>
                  <a:srgbClr val="DAD8E9"/>
                </a:solidFill>
                <a:latin typeface="Mukta Light" pitchFamily="34" charset="0"/>
                <a:ea typeface="Mukta Light" pitchFamily="34" charset="-122"/>
                <a:cs typeface="Mukta Light" pitchFamily="34" charset="-120"/>
              </a:rPr>
              <a:t>, fostering modular and reusable code.</a:t>
            </a:r>
            <a:endParaRPr lang="en-US" sz="1900" dirty="0"/>
          </a:p>
        </p:txBody>
      </p:sp>
      <p:pic>
        <p:nvPicPr>
          <p:cNvPr id="7"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355788" y="4784408"/>
            <a:ext cx="366832" cy="366832"/>
          </a:xfrm>
          <a:prstGeom prst="rect">
            <a:avLst/>
          </a:prstGeom>
        </p:spPr>
      </p:pic>
      <p:sp>
        <p:nvSpPr>
          <p:cNvPr id="8" name="Text 3"/>
          <p:cNvSpPr/>
          <p:nvPr/>
        </p:nvSpPr>
        <p:spPr>
          <a:xfrm>
            <a:off x="6058972" y="4776788"/>
            <a:ext cx="3307318" cy="679371"/>
          </a:xfrm>
          <a:prstGeom prst="rect">
            <a:avLst/>
          </a:prstGeom>
          <a:noFill/>
          <a:ln/>
        </p:spPr>
        <p:txBody>
          <a:bodyPr wrap="square" lIns="0" tIns="0" rIns="0" bIns="0" rtlCol="0" anchor="t"/>
          <a:lstStyle/>
          <a:p>
            <a:pPr algn="l" indent="0" marL="0">
              <a:lnSpc>
                <a:spcPts val="2650"/>
              </a:lnSpc>
              <a:buNone/>
            </a:pPr>
            <a:r>
              <a:rPr lang="en-US" sz="2100" dirty="0">
                <a:solidFill>
                  <a:srgbClr val="DAD8E9"/>
                </a:solidFill>
                <a:latin typeface="Prompt Medium" pitchFamily="34" charset="0"/>
                <a:ea typeface="Prompt Medium" pitchFamily="34" charset="-122"/>
                <a:cs typeface="Prompt Medium" pitchFamily="34" charset="-120"/>
              </a:rPr>
              <a:t>Asynchronous Programming</a:t>
            </a:r>
            <a:endParaRPr lang="en-US" sz="2100" dirty="0"/>
          </a:p>
        </p:txBody>
      </p:sp>
      <p:sp>
        <p:nvSpPr>
          <p:cNvPr id="9" name="Text 4"/>
          <p:cNvSpPr/>
          <p:nvPr/>
        </p:nvSpPr>
        <p:spPr>
          <a:xfrm>
            <a:off x="6058972" y="5602843"/>
            <a:ext cx="3307318" cy="1957388"/>
          </a:xfrm>
          <a:prstGeom prst="rect">
            <a:avLst/>
          </a:prstGeom>
          <a:noFill/>
          <a:ln/>
        </p:spPr>
        <p:txBody>
          <a:bodyPr wrap="square" lIns="0" tIns="0" rIns="0" bIns="0" rtlCol="0" anchor="t"/>
          <a:lstStyle/>
          <a:p>
            <a:pPr algn="l" indent="0" marL="0">
              <a:lnSpc>
                <a:spcPts val="3050"/>
              </a:lnSpc>
              <a:buNone/>
            </a:pPr>
            <a:r>
              <a:rPr lang="en-US" sz="1900" dirty="0">
                <a:solidFill>
                  <a:srgbClr val="DAD8E9"/>
                </a:solidFill>
                <a:latin typeface="Mukta Light" pitchFamily="34" charset="0"/>
                <a:ea typeface="Mukta Light" pitchFamily="34" charset="-122"/>
                <a:cs typeface="Mukta Light" pitchFamily="34" charset="-120"/>
              </a:rPr>
              <a:t>Effortlessly manage concurrent operations with built-in features like </a:t>
            </a:r>
            <a:pPr algn="l" indent="0" marL="0">
              <a:lnSpc>
                <a:spcPts val="3050"/>
              </a:lnSpc>
              <a:buNone/>
            </a:pPr>
            <a:r>
              <a:rPr lang="en-US" sz="1900" dirty="0">
                <a:solidFill>
                  <a:srgbClr val="A95B95"/>
                </a:solidFill>
                <a:latin typeface="Mukta Light" pitchFamily="34" charset="0"/>
                <a:ea typeface="Mukta Light" pitchFamily="34" charset="-122"/>
                <a:cs typeface="Mukta Light" pitchFamily="34" charset="-120"/>
              </a:rPr>
              <a:t>async/await, Futures, and Streams</a:t>
            </a:r>
            <a:pPr algn="l" indent="0" marL="0">
              <a:lnSpc>
                <a:spcPts val="3050"/>
              </a:lnSpc>
              <a:buNone/>
            </a:pPr>
            <a:r>
              <a:rPr lang="en-US" sz="1900" dirty="0">
                <a:solidFill>
                  <a:srgbClr val="DAD8E9"/>
                </a:solidFill>
                <a:latin typeface="Mukta Light" pitchFamily="34" charset="0"/>
                <a:ea typeface="Mukta Light" pitchFamily="34" charset="-122"/>
                <a:cs typeface="Mukta Light" pitchFamily="34" charset="-120"/>
              </a:rPr>
              <a:t>, simplifying complex tasks.</a:t>
            </a:r>
            <a:endParaRPr lang="en-US" sz="1900" dirty="0"/>
          </a:p>
        </p:txBody>
      </p:sp>
      <p:pic>
        <p:nvPicPr>
          <p:cNvPr id="10"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763720" y="4784408"/>
            <a:ext cx="366832" cy="366832"/>
          </a:xfrm>
          <a:prstGeom prst="rect">
            <a:avLst/>
          </a:prstGeom>
        </p:spPr>
      </p:pic>
      <p:sp>
        <p:nvSpPr>
          <p:cNvPr id="11" name="Text 5"/>
          <p:cNvSpPr/>
          <p:nvPr/>
        </p:nvSpPr>
        <p:spPr>
          <a:xfrm>
            <a:off x="10466903" y="4776788"/>
            <a:ext cx="3307318" cy="679371"/>
          </a:xfrm>
          <a:prstGeom prst="rect">
            <a:avLst/>
          </a:prstGeom>
          <a:noFill/>
          <a:ln/>
        </p:spPr>
        <p:txBody>
          <a:bodyPr wrap="square" lIns="0" tIns="0" rIns="0" bIns="0" rtlCol="0" anchor="t"/>
          <a:lstStyle/>
          <a:p>
            <a:pPr algn="l" indent="0" marL="0">
              <a:lnSpc>
                <a:spcPts val="2650"/>
              </a:lnSpc>
              <a:buNone/>
            </a:pPr>
            <a:r>
              <a:rPr lang="en-US" sz="2100" dirty="0">
                <a:solidFill>
                  <a:srgbClr val="DAD8E9"/>
                </a:solidFill>
                <a:latin typeface="Prompt Medium" pitchFamily="34" charset="0"/>
                <a:ea typeface="Prompt Medium" pitchFamily="34" charset="-122"/>
                <a:cs typeface="Prompt Medium" pitchFamily="34" charset="-120"/>
              </a:rPr>
              <a:t>Concise &amp; Expressive Syntax</a:t>
            </a:r>
            <a:endParaRPr lang="en-US" sz="2100" dirty="0"/>
          </a:p>
        </p:txBody>
      </p:sp>
      <p:sp>
        <p:nvSpPr>
          <p:cNvPr id="12" name="Text 6"/>
          <p:cNvSpPr/>
          <p:nvPr/>
        </p:nvSpPr>
        <p:spPr>
          <a:xfrm>
            <a:off x="10466903" y="5602843"/>
            <a:ext cx="3307318" cy="1565910"/>
          </a:xfrm>
          <a:prstGeom prst="rect">
            <a:avLst/>
          </a:prstGeom>
          <a:noFill/>
          <a:ln/>
        </p:spPr>
        <p:txBody>
          <a:bodyPr wrap="square" lIns="0" tIns="0" rIns="0" bIns="0" rtlCol="0" anchor="t"/>
          <a:lstStyle/>
          <a:p>
            <a:pPr algn="l" indent="0" marL="0">
              <a:lnSpc>
                <a:spcPts val="3050"/>
              </a:lnSpc>
              <a:buNone/>
            </a:pPr>
            <a:r>
              <a:rPr lang="en-US" sz="1900" dirty="0">
                <a:solidFill>
                  <a:srgbClr val="DAD8E9"/>
                </a:solidFill>
                <a:latin typeface="Mukta Light" pitchFamily="34" charset="0"/>
                <a:ea typeface="Mukta Light" pitchFamily="34" charset="-122"/>
                <a:cs typeface="Mukta Light" pitchFamily="34" charset="-120"/>
              </a:rPr>
              <a:t>Write cleaner, more readable code with features such as </a:t>
            </a:r>
            <a:pPr algn="l" indent="0" marL="0">
              <a:lnSpc>
                <a:spcPts val="3050"/>
              </a:lnSpc>
              <a:buNone/>
            </a:pPr>
            <a:r>
              <a:rPr lang="en-US" sz="1900" dirty="0">
                <a:solidFill>
                  <a:srgbClr val="A95B95"/>
                </a:solidFill>
                <a:latin typeface="Mukta Light" pitchFamily="34" charset="0"/>
                <a:ea typeface="Mukta Light" pitchFamily="34" charset="-122"/>
                <a:cs typeface="Mukta Light" pitchFamily="34" charset="-120"/>
              </a:rPr>
              <a:t>arrow functions, generators, and rich control flow</a:t>
            </a:r>
            <a:pPr algn="l" indent="0" marL="0">
              <a:lnSpc>
                <a:spcPts val="3050"/>
              </a:lnSpc>
              <a:buNone/>
            </a:pPr>
            <a:r>
              <a:rPr lang="en-US" sz="1900" dirty="0">
                <a:solidFill>
                  <a:srgbClr val="DAD8E9"/>
                </a:solidFill>
                <a:latin typeface="Mukta Light" pitchFamily="34" charset="0"/>
                <a:ea typeface="Mukta Light" pitchFamily="34" charset="-122"/>
                <a:cs typeface="Mukta Light" pitchFamily="34" charset="-120"/>
              </a:rPr>
              <a:t> statements.</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43649"/>
          </a:xfrm>
          <a:prstGeom prst="rect">
            <a:avLst/>
          </a:prstGeom>
        </p:spPr>
      </p:pic>
      <p:sp>
        <p:nvSpPr>
          <p:cNvPr id="3" name="Text 0"/>
          <p:cNvSpPr/>
          <p:nvPr/>
        </p:nvSpPr>
        <p:spPr>
          <a:xfrm>
            <a:off x="6118265" y="496491"/>
            <a:ext cx="7880271" cy="1002983"/>
          </a:xfrm>
          <a:prstGeom prst="rect">
            <a:avLst/>
          </a:prstGeom>
          <a:noFill/>
          <a:ln/>
        </p:spPr>
        <p:txBody>
          <a:bodyPr wrap="square" lIns="0" tIns="0" rIns="0" bIns="0" rtlCol="0" anchor="t"/>
          <a:lstStyle/>
          <a:p>
            <a:pPr algn="l" indent="0" marL="0">
              <a:lnSpc>
                <a:spcPts val="3900"/>
              </a:lnSpc>
              <a:buNone/>
            </a:pPr>
            <a:r>
              <a:rPr lang="en-US" sz="3150" dirty="0">
                <a:solidFill>
                  <a:srgbClr val="C6BFEE"/>
                </a:solidFill>
                <a:latin typeface="Prompt Medium" pitchFamily="34" charset="0"/>
                <a:ea typeface="Prompt Medium" pitchFamily="34" charset="-122"/>
                <a:cs typeface="Prompt Medium" pitchFamily="34" charset="-120"/>
              </a:rPr>
              <a:t>Rich Standard Libraries: Your Essential Toolset</a:t>
            </a:r>
            <a:endParaRPr lang="en-US" sz="3150" dirty="0"/>
          </a:p>
        </p:txBody>
      </p:sp>
      <p:sp>
        <p:nvSpPr>
          <p:cNvPr id="4" name="Shape 1"/>
          <p:cNvSpPr/>
          <p:nvPr/>
        </p:nvSpPr>
        <p:spPr>
          <a:xfrm>
            <a:off x="6118265" y="1770221"/>
            <a:ext cx="7880271" cy="1358860"/>
          </a:xfrm>
          <a:prstGeom prst="roundRect">
            <a:avLst>
              <a:gd name="adj" fmla="val 8075"/>
            </a:avLst>
          </a:prstGeom>
          <a:solidFill>
            <a:srgbClr val="0B0C23">
              <a:alpha val="95000"/>
            </a:srgbClr>
          </a:solidFill>
          <a:ln w="22860">
            <a:solidFill>
              <a:srgbClr val="6D4562"/>
            </a:solidFill>
            <a:prstDash val="solid"/>
          </a:ln>
        </p:spPr>
      </p:sp>
      <p:sp>
        <p:nvSpPr>
          <p:cNvPr id="5" name="Shape 2"/>
          <p:cNvSpPr/>
          <p:nvPr/>
        </p:nvSpPr>
        <p:spPr>
          <a:xfrm>
            <a:off x="6095405" y="1770221"/>
            <a:ext cx="91440" cy="1358860"/>
          </a:xfrm>
          <a:prstGeom prst="roundRect">
            <a:avLst>
              <a:gd name="adj" fmla="val 82935"/>
            </a:avLst>
          </a:prstGeom>
          <a:solidFill>
            <a:srgbClr val="A95B95"/>
          </a:solidFill>
          <a:ln/>
        </p:spPr>
      </p:sp>
      <p:sp>
        <p:nvSpPr>
          <p:cNvPr id="6" name="Text 3"/>
          <p:cNvSpPr/>
          <p:nvPr/>
        </p:nvSpPr>
        <p:spPr>
          <a:xfrm>
            <a:off x="6390203" y="1973580"/>
            <a:ext cx="2006203" cy="265986"/>
          </a:xfrm>
          <a:prstGeom prst="rect">
            <a:avLst/>
          </a:prstGeom>
          <a:noFill/>
          <a:ln/>
        </p:spPr>
        <p:txBody>
          <a:bodyPr wrap="none" lIns="0" tIns="0" rIns="0" bIns="0" rtlCol="0" anchor="t"/>
          <a:lstStyle/>
          <a:p>
            <a:pPr algn="l" indent="0" marL="0">
              <a:lnSpc>
                <a:spcPts val="1950"/>
              </a:lnSpc>
              <a:buNone/>
            </a:pPr>
            <a:r>
              <a:rPr lang="en-US" sz="1550" dirty="0">
                <a:solidFill>
                  <a:srgbClr val="DAD8E9"/>
                </a:solidFill>
                <a:highlight>
                  <a:srgbClr val="181930"/>
                </a:highlight>
                <a:latin typeface="Consolas" pitchFamily="34" charset="0"/>
                <a:ea typeface="Consolas" pitchFamily="34" charset="-122"/>
                <a:cs typeface="Consolas" pitchFamily="34" charset="-120"/>
              </a:rPr>
              <a:t>dart:core</a:t>
            </a:r>
            <a:endParaRPr lang="en-US" sz="1550" dirty="0"/>
          </a:p>
        </p:txBody>
      </p:sp>
      <p:sp>
        <p:nvSpPr>
          <p:cNvPr id="7" name="Text 4"/>
          <p:cNvSpPr/>
          <p:nvPr/>
        </p:nvSpPr>
        <p:spPr>
          <a:xfrm>
            <a:off x="6390203" y="2347793"/>
            <a:ext cx="7404973" cy="577929"/>
          </a:xfrm>
          <a:prstGeom prst="rect">
            <a:avLst/>
          </a:prstGeom>
          <a:noFill/>
          <a:ln/>
        </p:spPr>
        <p:txBody>
          <a:bodyPr wrap="square" lIns="0" tIns="0" rIns="0" bIns="0" rtlCol="0" anchor="t"/>
          <a:lstStyle/>
          <a:p>
            <a:pPr algn="l" indent="0" marL="0">
              <a:lnSpc>
                <a:spcPts val="2250"/>
              </a:lnSpc>
              <a:buNone/>
            </a:pPr>
            <a:r>
              <a:rPr lang="en-US" sz="1400" dirty="0">
                <a:solidFill>
                  <a:srgbClr val="DAD8E9"/>
                </a:solidFill>
                <a:latin typeface="Mukta Light" pitchFamily="34" charset="0"/>
                <a:ea typeface="Mukta Light" pitchFamily="34" charset="-122"/>
                <a:cs typeface="Mukta Light" pitchFamily="34" charset="-120"/>
              </a:rPr>
              <a:t>The bedrock of Dart programming, providing </a:t>
            </a:r>
            <a:pPr algn="l" indent="0" marL="0">
              <a:lnSpc>
                <a:spcPts val="2250"/>
              </a:lnSpc>
              <a:buNone/>
            </a:pPr>
            <a:r>
              <a:rPr lang="en-US" sz="1400" dirty="0">
                <a:solidFill>
                  <a:srgbClr val="A95B95"/>
                </a:solidFill>
                <a:latin typeface="Mukta Light" pitchFamily="34" charset="0"/>
                <a:ea typeface="Mukta Light" pitchFamily="34" charset="-122"/>
                <a:cs typeface="Mukta Light" pitchFamily="34" charset="-120"/>
              </a:rPr>
              <a:t>fundamental built-in types</a:t>
            </a:r>
            <a:pPr algn="l" indent="0" marL="0">
              <a:lnSpc>
                <a:spcPts val="2250"/>
              </a:lnSpc>
              <a:buNone/>
            </a:pPr>
            <a:r>
              <a:rPr lang="en-US" sz="1400" dirty="0">
                <a:solidFill>
                  <a:srgbClr val="DAD8E9"/>
                </a:solidFill>
                <a:latin typeface="Mukta Light" pitchFamily="34" charset="0"/>
                <a:ea typeface="Mukta Light" pitchFamily="34" charset="-122"/>
                <a:cs typeface="Mukta Light" pitchFamily="34" charset="-120"/>
              </a:rPr>
              <a:t> like numbers, strings, booleans, and essential collection classes such as lists and maps.</a:t>
            </a:r>
            <a:endParaRPr lang="en-US" sz="1400" dirty="0"/>
          </a:p>
        </p:txBody>
      </p:sp>
      <p:sp>
        <p:nvSpPr>
          <p:cNvPr id="8" name="Shape 5"/>
          <p:cNvSpPr/>
          <p:nvPr/>
        </p:nvSpPr>
        <p:spPr>
          <a:xfrm>
            <a:off x="6118265" y="3309580"/>
            <a:ext cx="7880271" cy="1358860"/>
          </a:xfrm>
          <a:prstGeom prst="roundRect">
            <a:avLst>
              <a:gd name="adj" fmla="val 8075"/>
            </a:avLst>
          </a:prstGeom>
          <a:solidFill>
            <a:srgbClr val="0B0C23">
              <a:alpha val="95000"/>
            </a:srgbClr>
          </a:solidFill>
          <a:ln w="22860">
            <a:solidFill>
              <a:srgbClr val="6D4562"/>
            </a:solidFill>
            <a:prstDash val="solid"/>
          </a:ln>
        </p:spPr>
      </p:sp>
      <p:sp>
        <p:nvSpPr>
          <p:cNvPr id="9" name="Shape 6"/>
          <p:cNvSpPr/>
          <p:nvPr/>
        </p:nvSpPr>
        <p:spPr>
          <a:xfrm>
            <a:off x="6095405" y="3309580"/>
            <a:ext cx="91440" cy="1358860"/>
          </a:xfrm>
          <a:prstGeom prst="roundRect">
            <a:avLst>
              <a:gd name="adj" fmla="val 82935"/>
            </a:avLst>
          </a:prstGeom>
          <a:solidFill>
            <a:srgbClr val="A95B95"/>
          </a:solidFill>
          <a:ln/>
        </p:spPr>
      </p:sp>
      <p:sp>
        <p:nvSpPr>
          <p:cNvPr id="10" name="Text 7"/>
          <p:cNvSpPr/>
          <p:nvPr/>
        </p:nvSpPr>
        <p:spPr>
          <a:xfrm>
            <a:off x="6390203" y="3512939"/>
            <a:ext cx="2006203" cy="265986"/>
          </a:xfrm>
          <a:prstGeom prst="rect">
            <a:avLst/>
          </a:prstGeom>
          <a:noFill/>
          <a:ln/>
        </p:spPr>
        <p:txBody>
          <a:bodyPr wrap="none" lIns="0" tIns="0" rIns="0" bIns="0" rtlCol="0" anchor="t"/>
          <a:lstStyle/>
          <a:p>
            <a:pPr algn="l" indent="0" marL="0">
              <a:lnSpc>
                <a:spcPts val="1950"/>
              </a:lnSpc>
              <a:buNone/>
            </a:pPr>
            <a:r>
              <a:rPr lang="en-US" sz="1550" dirty="0">
                <a:solidFill>
                  <a:srgbClr val="DAD8E9"/>
                </a:solidFill>
                <a:highlight>
                  <a:srgbClr val="181930"/>
                </a:highlight>
                <a:latin typeface="Consolas" pitchFamily="34" charset="0"/>
                <a:ea typeface="Consolas" pitchFamily="34" charset="-122"/>
                <a:cs typeface="Consolas" pitchFamily="34" charset="-120"/>
              </a:rPr>
              <a:t>dart:async</a:t>
            </a:r>
            <a:endParaRPr lang="en-US" sz="1550" dirty="0"/>
          </a:p>
        </p:txBody>
      </p:sp>
      <p:sp>
        <p:nvSpPr>
          <p:cNvPr id="11" name="Text 8"/>
          <p:cNvSpPr/>
          <p:nvPr/>
        </p:nvSpPr>
        <p:spPr>
          <a:xfrm>
            <a:off x="6390203" y="3887153"/>
            <a:ext cx="7404973" cy="577929"/>
          </a:xfrm>
          <a:prstGeom prst="rect">
            <a:avLst/>
          </a:prstGeom>
          <a:noFill/>
          <a:ln/>
        </p:spPr>
        <p:txBody>
          <a:bodyPr wrap="square" lIns="0" tIns="0" rIns="0" bIns="0" rtlCol="0" anchor="t"/>
          <a:lstStyle/>
          <a:p>
            <a:pPr algn="l" indent="0" marL="0">
              <a:lnSpc>
                <a:spcPts val="2250"/>
              </a:lnSpc>
              <a:buNone/>
            </a:pPr>
            <a:r>
              <a:rPr lang="en-US" sz="1400" dirty="0">
                <a:solidFill>
                  <a:srgbClr val="DAD8E9"/>
                </a:solidFill>
                <a:latin typeface="Mukta Light" pitchFamily="34" charset="0"/>
                <a:ea typeface="Mukta Light" pitchFamily="34" charset="-122"/>
                <a:cs typeface="Mukta Light" pitchFamily="34" charset="-120"/>
              </a:rPr>
              <a:t>Empowers developers with tools for </a:t>
            </a:r>
            <a:pPr algn="l" indent="0" marL="0">
              <a:lnSpc>
                <a:spcPts val="2250"/>
              </a:lnSpc>
              <a:buNone/>
            </a:pPr>
            <a:r>
              <a:rPr lang="en-US" sz="1400" dirty="0">
                <a:solidFill>
                  <a:srgbClr val="A95B95"/>
                </a:solidFill>
                <a:latin typeface="Mukta Light" pitchFamily="34" charset="0"/>
                <a:ea typeface="Mukta Light" pitchFamily="34" charset="-122"/>
                <a:cs typeface="Mukta Light" pitchFamily="34" charset="-120"/>
              </a:rPr>
              <a:t>asynchronous programming</a:t>
            </a:r>
            <a:pPr algn="l" indent="0" marL="0">
              <a:lnSpc>
                <a:spcPts val="2250"/>
              </a:lnSpc>
              <a:buNone/>
            </a:pPr>
            <a:r>
              <a:rPr lang="en-US" sz="1400" dirty="0">
                <a:solidFill>
                  <a:srgbClr val="DAD8E9"/>
                </a:solidFill>
                <a:latin typeface="Mukta Light" pitchFamily="34" charset="0"/>
                <a:ea typeface="Mukta Light" pitchFamily="34" charset="-122"/>
                <a:cs typeface="Mukta Light" pitchFamily="34" charset="-120"/>
              </a:rPr>
              <a:t>, including Futures and Streams, crucial for responsive UIs and non-blocking operations.</a:t>
            </a:r>
            <a:endParaRPr lang="en-US" sz="1400" dirty="0"/>
          </a:p>
        </p:txBody>
      </p:sp>
      <p:sp>
        <p:nvSpPr>
          <p:cNvPr id="12" name="Shape 9"/>
          <p:cNvSpPr/>
          <p:nvPr/>
        </p:nvSpPr>
        <p:spPr>
          <a:xfrm>
            <a:off x="6118265" y="4848939"/>
            <a:ext cx="7880271" cy="1358860"/>
          </a:xfrm>
          <a:prstGeom prst="roundRect">
            <a:avLst>
              <a:gd name="adj" fmla="val 8075"/>
            </a:avLst>
          </a:prstGeom>
          <a:solidFill>
            <a:srgbClr val="0B0C23">
              <a:alpha val="95000"/>
            </a:srgbClr>
          </a:solidFill>
          <a:ln w="22860">
            <a:solidFill>
              <a:srgbClr val="6D4562"/>
            </a:solidFill>
            <a:prstDash val="solid"/>
          </a:ln>
        </p:spPr>
      </p:sp>
      <p:sp>
        <p:nvSpPr>
          <p:cNvPr id="13" name="Shape 10"/>
          <p:cNvSpPr/>
          <p:nvPr/>
        </p:nvSpPr>
        <p:spPr>
          <a:xfrm>
            <a:off x="6095405" y="4848939"/>
            <a:ext cx="91440" cy="1358860"/>
          </a:xfrm>
          <a:prstGeom prst="roundRect">
            <a:avLst>
              <a:gd name="adj" fmla="val 82935"/>
            </a:avLst>
          </a:prstGeom>
          <a:solidFill>
            <a:srgbClr val="A95B95"/>
          </a:solidFill>
          <a:ln/>
        </p:spPr>
      </p:sp>
      <p:sp>
        <p:nvSpPr>
          <p:cNvPr id="14" name="Text 11"/>
          <p:cNvSpPr/>
          <p:nvPr/>
        </p:nvSpPr>
        <p:spPr>
          <a:xfrm>
            <a:off x="6390203" y="5052298"/>
            <a:ext cx="2006203" cy="265986"/>
          </a:xfrm>
          <a:prstGeom prst="rect">
            <a:avLst/>
          </a:prstGeom>
          <a:noFill/>
          <a:ln/>
        </p:spPr>
        <p:txBody>
          <a:bodyPr wrap="none" lIns="0" tIns="0" rIns="0" bIns="0" rtlCol="0" anchor="t"/>
          <a:lstStyle/>
          <a:p>
            <a:pPr algn="l" indent="0" marL="0">
              <a:lnSpc>
                <a:spcPts val="1950"/>
              </a:lnSpc>
              <a:buNone/>
            </a:pPr>
            <a:r>
              <a:rPr lang="en-US" sz="1550" dirty="0">
                <a:solidFill>
                  <a:srgbClr val="DAD8E9"/>
                </a:solidFill>
                <a:highlight>
                  <a:srgbClr val="181930"/>
                </a:highlight>
                <a:latin typeface="Consolas" pitchFamily="34" charset="0"/>
                <a:ea typeface="Consolas" pitchFamily="34" charset="-122"/>
                <a:cs typeface="Consolas" pitchFamily="34" charset="-120"/>
              </a:rPr>
              <a:t>dart:math</a:t>
            </a:r>
            <a:endParaRPr lang="en-US" sz="1550" dirty="0"/>
          </a:p>
        </p:txBody>
      </p:sp>
      <p:sp>
        <p:nvSpPr>
          <p:cNvPr id="15" name="Text 12"/>
          <p:cNvSpPr/>
          <p:nvPr/>
        </p:nvSpPr>
        <p:spPr>
          <a:xfrm>
            <a:off x="6390203" y="5426512"/>
            <a:ext cx="7404973" cy="577929"/>
          </a:xfrm>
          <a:prstGeom prst="rect">
            <a:avLst/>
          </a:prstGeom>
          <a:noFill/>
          <a:ln/>
        </p:spPr>
        <p:txBody>
          <a:bodyPr wrap="square" lIns="0" tIns="0" rIns="0" bIns="0" rtlCol="0" anchor="t"/>
          <a:lstStyle/>
          <a:p>
            <a:pPr algn="l" indent="0" marL="0">
              <a:lnSpc>
                <a:spcPts val="2250"/>
              </a:lnSpc>
              <a:buNone/>
            </a:pPr>
            <a:r>
              <a:rPr lang="en-US" sz="1400" dirty="0">
                <a:solidFill>
                  <a:srgbClr val="DAD8E9"/>
                </a:solidFill>
                <a:latin typeface="Mukta Light" pitchFamily="34" charset="0"/>
                <a:ea typeface="Mukta Light" pitchFamily="34" charset="-122"/>
                <a:cs typeface="Mukta Light" pitchFamily="34" charset="-120"/>
              </a:rPr>
              <a:t>Offers a suite of </a:t>
            </a:r>
            <a:pPr algn="l" indent="0" marL="0">
              <a:lnSpc>
                <a:spcPts val="2250"/>
              </a:lnSpc>
              <a:buNone/>
            </a:pPr>
            <a:r>
              <a:rPr lang="en-US" sz="1400" dirty="0">
                <a:solidFill>
                  <a:srgbClr val="A95B95"/>
                </a:solidFill>
                <a:latin typeface="Mukta Light" pitchFamily="34" charset="0"/>
                <a:ea typeface="Mukta Light" pitchFamily="34" charset="-122"/>
                <a:cs typeface="Mukta Light" pitchFamily="34" charset="-120"/>
              </a:rPr>
              <a:t>advanced mathematical functions</a:t>
            </a:r>
            <a:pPr algn="l" indent="0" marL="0">
              <a:lnSpc>
                <a:spcPts val="2250"/>
              </a:lnSpc>
              <a:buNone/>
            </a:pPr>
            <a:r>
              <a:rPr lang="en-US" sz="1400" dirty="0">
                <a:solidFill>
                  <a:srgbClr val="DAD8E9"/>
                </a:solidFill>
                <a:latin typeface="Mukta Light" pitchFamily="34" charset="0"/>
                <a:ea typeface="Mukta Light" pitchFamily="34" charset="-122"/>
                <a:cs typeface="Mukta Light" pitchFamily="34" charset="-120"/>
              </a:rPr>
              <a:t>, constants, and robust random number generation capabilities for various computational needs.</a:t>
            </a:r>
            <a:endParaRPr lang="en-US" sz="1400" dirty="0"/>
          </a:p>
        </p:txBody>
      </p:sp>
      <p:sp>
        <p:nvSpPr>
          <p:cNvPr id="16" name="Shape 13"/>
          <p:cNvSpPr/>
          <p:nvPr/>
        </p:nvSpPr>
        <p:spPr>
          <a:xfrm>
            <a:off x="6118265" y="6388298"/>
            <a:ext cx="7880271" cy="1358860"/>
          </a:xfrm>
          <a:prstGeom prst="roundRect">
            <a:avLst>
              <a:gd name="adj" fmla="val 8075"/>
            </a:avLst>
          </a:prstGeom>
          <a:solidFill>
            <a:srgbClr val="0B0C23">
              <a:alpha val="95000"/>
            </a:srgbClr>
          </a:solidFill>
          <a:ln w="22860">
            <a:solidFill>
              <a:srgbClr val="6D4562"/>
            </a:solidFill>
            <a:prstDash val="solid"/>
          </a:ln>
        </p:spPr>
      </p:sp>
      <p:sp>
        <p:nvSpPr>
          <p:cNvPr id="17" name="Shape 14"/>
          <p:cNvSpPr/>
          <p:nvPr/>
        </p:nvSpPr>
        <p:spPr>
          <a:xfrm>
            <a:off x="6095405" y="6388298"/>
            <a:ext cx="91440" cy="1358860"/>
          </a:xfrm>
          <a:prstGeom prst="roundRect">
            <a:avLst>
              <a:gd name="adj" fmla="val 82935"/>
            </a:avLst>
          </a:prstGeom>
          <a:solidFill>
            <a:srgbClr val="A95B95"/>
          </a:solidFill>
          <a:ln/>
        </p:spPr>
      </p:sp>
      <p:sp>
        <p:nvSpPr>
          <p:cNvPr id="18" name="Text 15"/>
          <p:cNvSpPr/>
          <p:nvPr/>
        </p:nvSpPr>
        <p:spPr>
          <a:xfrm>
            <a:off x="6390203" y="6591657"/>
            <a:ext cx="2006203" cy="265986"/>
          </a:xfrm>
          <a:prstGeom prst="rect">
            <a:avLst/>
          </a:prstGeom>
          <a:noFill/>
          <a:ln/>
        </p:spPr>
        <p:txBody>
          <a:bodyPr wrap="none" lIns="0" tIns="0" rIns="0" bIns="0" rtlCol="0" anchor="t"/>
          <a:lstStyle/>
          <a:p>
            <a:pPr algn="l" indent="0" marL="0">
              <a:lnSpc>
                <a:spcPts val="1950"/>
              </a:lnSpc>
              <a:buNone/>
            </a:pPr>
            <a:r>
              <a:rPr lang="en-US" sz="1550" dirty="0">
                <a:solidFill>
                  <a:srgbClr val="DAD8E9"/>
                </a:solidFill>
                <a:highlight>
                  <a:srgbClr val="181930"/>
                </a:highlight>
                <a:latin typeface="Consolas" pitchFamily="34" charset="0"/>
                <a:ea typeface="Consolas" pitchFamily="34" charset="-122"/>
                <a:cs typeface="Consolas" pitchFamily="34" charset="-120"/>
              </a:rPr>
              <a:t>dart:convert</a:t>
            </a:r>
            <a:endParaRPr lang="en-US" sz="1550" dirty="0"/>
          </a:p>
        </p:txBody>
      </p:sp>
      <p:sp>
        <p:nvSpPr>
          <p:cNvPr id="19" name="Text 16"/>
          <p:cNvSpPr/>
          <p:nvPr/>
        </p:nvSpPr>
        <p:spPr>
          <a:xfrm>
            <a:off x="6390203" y="6965871"/>
            <a:ext cx="7404973" cy="577929"/>
          </a:xfrm>
          <a:prstGeom prst="rect">
            <a:avLst/>
          </a:prstGeom>
          <a:noFill/>
          <a:ln/>
        </p:spPr>
        <p:txBody>
          <a:bodyPr wrap="square" lIns="0" tIns="0" rIns="0" bIns="0" rtlCol="0" anchor="t"/>
          <a:lstStyle/>
          <a:p>
            <a:pPr algn="l" indent="0" marL="0">
              <a:lnSpc>
                <a:spcPts val="2250"/>
              </a:lnSpc>
              <a:buNone/>
            </a:pPr>
            <a:r>
              <a:rPr lang="en-US" sz="1400" dirty="0">
                <a:solidFill>
                  <a:srgbClr val="DAD8E9"/>
                </a:solidFill>
                <a:latin typeface="Mukta Light" pitchFamily="34" charset="0"/>
                <a:ea typeface="Mukta Light" pitchFamily="34" charset="-122"/>
                <a:cs typeface="Mukta Light" pitchFamily="34" charset="-120"/>
              </a:rPr>
              <a:t>Facilitates data manipulation with utilities for </a:t>
            </a:r>
            <a:pPr algn="l" indent="0" marL="0">
              <a:lnSpc>
                <a:spcPts val="2250"/>
              </a:lnSpc>
              <a:buNone/>
            </a:pPr>
            <a:r>
              <a:rPr lang="en-US" sz="1400" dirty="0">
                <a:solidFill>
                  <a:srgbClr val="A95B95"/>
                </a:solidFill>
                <a:latin typeface="Mukta Light" pitchFamily="34" charset="0"/>
                <a:ea typeface="Mukta Light" pitchFamily="34" charset="-122"/>
                <a:cs typeface="Mukta Light" pitchFamily="34" charset="-120"/>
              </a:rPr>
              <a:t>JSON encoding/decoding</a:t>
            </a:r>
            <a:pPr algn="l" indent="0" marL="0">
              <a:lnSpc>
                <a:spcPts val="2250"/>
              </a:lnSpc>
              <a:buNone/>
            </a:pPr>
            <a:r>
              <a:rPr lang="en-US" sz="1400" dirty="0">
                <a:solidFill>
                  <a:srgbClr val="DAD8E9"/>
                </a:solidFill>
                <a:latin typeface="Mukta Light" pitchFamily="34" charset="0"/>
                <a:ea typeface="Mukta Light" pitchFamily="34" charset="-122"/>
                <a:cs typeface="Mukta Light" pitchFamily="34" charset="-120"/>
              </a:rPr>
              <a:t>, UTF-8 character encoding, and other common data format conversions.</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21375" y="409694"/>
            <a:ext cx="5201007" cy="413861"/>
          </a:xfrm>
          <a:prstGeom prst="rect">
            <a:avLst/>
          </a:prstGeom>
          <a:noFill/>
          <a:ln/>
        </p:spPr>
        <p:txBody>
          <a:bodyPr wrap="none" lIns="0" tIns="0" rIns="0" bIns="0" rtlCol="0" anchor="t"/>
          <a:lstStyle/>
          <a:p>
            <a:pPr algn="l" indent="0" marL="0">
              <a:lnSpc>
                <a:spcPts val="3250"/>
              </a:lnSpc>
              <a:buNone/>
            </a:pPr>
            <a:r>
              <a:rPr lang="en-US" sz="2600" dirty="0">
                <a:solidFill>
                  <a:srgbClr val="C6BFEE"/>
                </a:solidFill>
                <a:latin typeface="Prompt Medium" pitchFamily="34" charset="0"/>
                <a:ea typeface="Prompt Medium" pitchFamily="34" charset="-122"/>
                <a:cs typeface="Prompt Medium" pitchFamily="34" charset="-120"/>
              </a:rPr>
              <a:t>Dart in Action: Flutter &amp; Beyond</a:t>
            </a:r>
            <a:endParaRPr lang="en-US" sz="2600" dirty="0"/>
          </a:p>
        </p:txBody>
      </p:sp>
      <p:sp>
        <p:nvSpPr>
          <p:cNvPr id="3" name="Text 1"/>
          <p:cNvSpPr/>
          <p:nvPr/>
        </p:nvSpPr>
        <p:spPr>
          <a:xfrm>
            <a:off x="521375" y="1180981"/>
            <a:ext cx="6612136" cy="714732"/>
          </a:xfrm>
          <a:prstGeom prst="rect">
            <a:avLst/>
          </a:prstGeom>
          <a:noFill/>
          <a:ln/>
        </p:spPr>
        <p:txBody>
          <a:bodyPr wrap="square" lIns="0" tIns="0" rIns="0" bIns="0" rtlCol="0" anchor="t"/>
          <a:lstStyle/>
          <a:p>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Dart is inextricably linked with </a:t>
            </a:r>
            <a:pPr algn="l" indent="0" marL="0">
              <a:lnSpc>
                <a:spcPts val="1850"/>
              </a:lnSpc>
              <a:buNone/>
            </a:pPr>
            <a:r>
              <a:rPr lang="en-US" sz="1150" dirty="0">
                <a:solidFill>
                  <a:srgbClr val="A95B95"/>
                </a:solidFill>
                <a:latin typeface="Mukta Light" pitchFamily="34" charset="0"/>
                <a:ea typeface="Mukta Light" pitchFamily="34" charset="-122"/>
                <a:cs typeface="Mukta Light" pitchFamily="34" charset="-120"/>
              </a:rPr>
              <a:t>Flutter</a:t>
            </a:r>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 where it serves as the language for both UI rendering and application logic. This synergy enables developers to build beautiful, natively compiled, </a:t>
            </a:r>
            <a:pPr algn="l" indent="0" marL="0">
              <a:lnSpc>
                <a:spcPts val="1850"/>
              </a:lnSpc>
              <a:buNone/>
            </a:pPr>
            <a:r>
              <a:rPr lang="en-US" sz="1150" dirty="0">
                <a:solidFill>
                  <a:srgbClr val="A95B95"/>
                </a:solidFill>
                <a:latin typeface="Mukta Light" pitchFamily="34" charset="0"/>
                <a:ea typeface="Mukta Light" pitchFamily="34" charset="-122"/>
                <a:cs typeface="Mukta Light" pitchFamily="34" charset="-120"/>
              </a:rPr>
              <a:t>cross-platform applications</a:t>
            </a:r>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 from a single codebase.</a:t>
            </a:r>
            <a:endParaRPr lang="en-US" sz="1150" dirty="0"/>
          </a:p>
        </p:txBody>
      </p:sp>
      <p:sp>
        <p:nvSpPr>
          <p:cNvPr id="4" name="Text 2"/>
          <p:cNvSpPr/>
          <p:nvPr/>
        </p:nvSpPr>
        <p:spPr>
          <a:xfrm>
            <a:off x="521375" y="2029778"/>
            <a:ext cx="6612136" cy="476488"/>
          </a:xfrm>
          <a:prstGeom prst="rect">
            <a:avLst/>
          </a:prstGeom>
          <a:noFill/>
          <a:ln/>
        </p:spPr>
        <p:txBody>
          <a:bodyPr wrap="square" lIns="0" tIns="0" rIns="0" bIns="0" rtlCol="0" anchor="t"/>
          <a:lstStyle/>
          <a:p>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Beyond Flutter, Dart compiles efficiently to </a:t>
            </a:r>
            <a:pPr algn="l" indent="0" marL="0">
              <a:lnSpc>
                <a:spcPts val="1850"/>
              </a:lnSpc>
              <a:buNone/>
            </a:pPr>
            <a:r>
              <a:rPr lang="en-US" sz="1150" dirty="0">
                <a:solidFill>
                  <a:srgbClr val="A95B95"/>
                </a:solidFill>
                <a:latin typeface="Mukta Light" pitchFamily="34" charset="0"/>
                <a:ea typeface="Mukta Light" pitchFamily="34" charset="-122"/>
                <a:cs typeface="Mukta Light" pitchFamily="34" charset="-120"/>
              </a:rPr>
              <a:t>native ARM code</a:t>
            </a:r>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 for mobile and desktop, or to highly optimized </a:t>
            </a:r>
            <a:pPr algn="l" indent="0" marL="0">
              <a:lnSpc>
                <a:spcPts val="1850"/>
              </a:lnSpc>
              <a:buNone/>
            </a:pPr>
            <a:r>
              <a:rPr lang="en-US" sz="1150" dirty="0">
                <a:solidFill>
                  <a:srgbClr val="A95B95"/>
                </a:solidFill>
                <a:latin typeface="Mukta Light" pitchFamily="34" charset="0"/>
                <a:ea typeface="Mukta Light" pitchFamily="34" charset="-122"/>
                <a:cs typeface="Mukta Light" pitchFamily="34" charset="-120"/>
              </a:rPr>
              <a:t>JavaScript</a:t>
            </a:r>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 for web applications, ensuring broad reach and performance.</a:t>
            </a:r>
            <a:endParaRPr lang="en-US" sz="1150" dirty="0"/>
          </a:p>
        </p:txBody>
      </p:sp>
      <p:sp>
        <p:nvSpPr>
          <p:cNvPr id="5" name="Text 3"/>
          <p:cNvSpPr/>
          <p:nvPr/>
        </p:nvSpPr>
        <p:spPr>
          <a:xfrm>
            <a:off x="7504509" y="1195864"/>
            <a:ext cx="3158728" cy="206812"/>
          </a:xfrm>
          <a:prstGeom prst="rect">
            <a:avLst/>
          </a:prstGeom>
          <a:noFill/>
          <a:ln/>
        </p:spPr>
        <p:txBody>
          <a:bodyPr wrap="none" lIns="0" tIns="0" rIns="0" bIns="0" rtlCol="0" anchor="t"/>
          <a:lstStyle/>
          <a:p>
            <a:pPr algn="l" indent="0" marL="0">
              <a:lnSpc>
                <a:spcPts val="1600"/>
              </a:lnSpc>
              <a:buNone/>
            </a:pPr>
            <a:r>
              <a:rPr lang="en-US" sz="1300" dirty="0">
                <a:solidFill>
                  <a:srgbClr val="C6BFEE"/>
                </a:solidFill>
                <a:latin typeface="Prompt Medium" pitchFamily="34" charset="0"/>
                <a:ea typeface="Prompt Medium" pitchFamily="34" charset="-122"/>
                <a:cs typeface="Prompt Medium" pitchFamily="34" charset="-120"/>
              </a:rPr>
              <a:t>Leading Applications Powered by Dart:</a:t>
            </a:r>
            <a:endParaRPr lang="en-US" sz="1300" dirty="0"/>
          </a:p>
        </p:txBody>
      </p:sp>
      <p:sp>
        <p:nvSpPr>
          <p:cNvPr id="6" name="Text 4"/>
          <p:cNvSpPr/>
          <p:nvPr/>
        </p:nvSpPr>
        <p:spPr>
          <a:xfrm>
            <a:off x="7504509" y="1551623"/>
            <a:ext cx="6612136" cy="2382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A95B95"/>
                </a:solidFill>
                <a:latin typeface="Mukta Light" pitchFamily="34" charset="0"/>
                <a:ea typeface="Mukta Light" pitchFamily="34" charset="-122"/>
                <a:cs typeface="Mukta Light" pitchFamily="34" charset="-120"/>
              </a:rPr>
              <a:t>Google Pay:</a:t>
            </a:r>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 User interface revamp</a:t>
            </a:r>
            <a:endParaRPr lang="en-US" sz="1150" dirty="0"/>
          </a:p>
        </p:txBody>
      </p:sp>
      <p:sp>
        <p:nvSpPr>
          <p:cNvPr id="7" name="Text 5"/>
          <p:cNvSpPr/>
          <p:nvPr/>
        </p:nvSpPr>
        <p:spPr>
          <a:xfrm>
            <a:off x="7504509" y="1841897"/>
            <a:ext cx="6612136" cy="2382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A95B95"/>
                </a:solidFill>
                <a:latin typeface="Mukta Light" pitchFamily="34" charset="0"/>
                <a:ea typeface="Mukta Light" pitchFamily="34" charset="-122"/>
                <a:cs typeface="Mukta Light" pitchFamily="34" charset="-120"/>
              </a:rPr>
              <a:t>BMW:</a:t>
            </a:r>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 My BMW App</a:t>
            </a:r>
            <a:endParaRPr lang="en-US" sz="1150" dirty="0"/>
          </a:p>
        </p:txBody>
      </p:sp>
      <p:sp>
        <p:nvSpPr>
          <p:cNvPr id="8" name="Text 6"/>
          <p:cNvSpPr/>
          <p:nvPr/>
        </p:nvSpPr>
        <p:spPr>
          <a:xfrm>
            <a:off x="7504509" y="2132171"/>
            <a:ext cx="6612136" cy="2382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A95B95"/>
                </a:solidFill>
                <a:latin typeface="Mukta Light" pitchFamily="34" charset="0"/>
                <a:ea typeface="Mukta Light" pitchFamily="34" charset="-122"/>
                <a:cs typeface="Mukta Light" pitchFamily="34" charset="-120"/>
              </a:rPr>
              <a:t>eBay Motors:</a:t>
            </a:r>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 Mobile application</a:t>
            </a:r>
            <a:endParaRPr lang="en-US" sz="1150" dirty="0"/>
          </a:p>
        </p:txBody>
      </p:sp>
      <p:sp>
        <p:nvSpPr>
          <p:cNvPr id="9" name="Text 7"/>
          <p:cNvSpPr/>
          <p:nvPr/>
        </p:nvSpPr>
        <p:spPr>
          <a:xfrm>
            <a:off x="7504509" y="2422446"/>
            <a:ext cx="6612136" cy="238244"/>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A95B95"/>
                </a:solidFill>
                <a:latin typeface="Mukta Light" pitchFamily="34" charset="0"/>
                <a:ea typeface="Mukta Light" pitchFamily="34" charset="-122"/>
                <a:cs typeface="Mukta Light" pitchFamily="34" charset="-120"/>
              </a:rPr>
              <a:t>Alibaba:</a:t>
            </a:r>
            <a:pPr algn="l" indent="0" marL="0">
              <a:lnSpc>
                <a:spcPts val="1850"/>
              </a:lnSpc>
              <a:buNone/>
            </a:pPr>
            <a:r>
              <a:rPr lang="en-US" sz="1150" dirty="0">
                <a:solidFill>
                  <a:srgbClr val="DAD8E9"/>
                </a:solidFill>
                <a:latin typeface="Mukta Light" pitchFamily="34" charset="0"/>
                <a:ea typeface="Mukta Light" pitchFamily="34" charset="-122"/>
                <a:cs typeface="Mukta Light" pitchFamily="34" charset="-120"/>
              </a:rPr>
              <a:t> Several key applications</a:t>
            </a:r>
            <a:endParaRPr lang="en-US" sz="1150" dirty="0"/>
          </a:p>
        </p:txBody>
      </p:sp>
      <p:pic>
        <p:nvPicPr>
          <p:cNvPr id="10" name="Image 0" descr="preencoded.png">    </p:cNvPr>
          <p:cNvPicPr>
            <a:picLocks noChangeAspect="1"/>
          </p:cNvPicPr>
          <p:nvPr/>
        </p:nvPicPr>
        <p:blipFill>
          <a:blip r:embed="rId1"/>
          <a:stretch>
            <a:fillRect/>
          </a:stretch>
        </p:blipFill>
        <p:spPr>
          <a:xfrm>
            <a:off x="7504509" y="2828211"/>
            <a:ext cx="6612136" cy="661213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4861" y="1128355"/>
            <a:ext cx="7554278" cy="1261586"/>
          </a:xfrm>
          <a:prstGeom prst="rect">
            <a:avLst/>
          </a:prstGeom>
          <a:noFill/>
          <a:ln/>
        </p:spPr>
        <p:txBody>
          <a:bodyPr wrap="square" lIns="0" tIns="0" rIns="0" bIns="0" rtlCol="0" anchor="t"/>
          <a:lstStyle/>
          <a:p>
            <a:pPr algn="l" indent="0" marL="0">
              <a:lnSpc>
                <a:spcPts val="4950"/>
              </a:lnSpc>
              <a:buNone/>
            </a:pPr>
            <a:r>
              <a:rPr lang="en-US" sz="3950" dirty="0">
                <a:solidFill>
                  <a:srgbClr val="C6BFEE"/>
                </a:solidFill>
                <a:latin typeface="Prompt Medium" pitchFamily="34" charset="0"/>
                <a:ea typeface="Prompt Medium" pitchFamily="34" charset="-122"/>
                <a:cs typeface="Prompt Medium" pitchFamily="34" charset="-120"/>
              </a:rPr>
              <a:t>Developer Experience &amp; Tooling: Streamlined Workflow</a:t>
            </a:r>
            <a:endParaRPr lang="en-US" sz="3950" dirty="0"/>
          </a:p>
        </p:txBody>
      </p:sp>
      <p:sp>
        <p:nvSpPr>
          <p:cNvPr id="4" name="Shape 1"/>
          <p:cNvSpPr/>
          <p:nvPr/>
        </p:nvSpPr>
        <p:spPr>
          <a:xfrm>
            <a:off x="794861" y="2730579"/>
            <a:ext cx="7554278" cy="4370546"/>
          </a:xfrm>
          <a:prstGeom prst="roundRect">
            <a:avLst>
              <a:gd name="adj" fmla="val 2183"/>
            </a:avLst>
          </a:prstGeom>
          <a:solidFill>
            <a:srgbClr val="542C49"/>
          </a:solidFill>
          <a:ln w="7620">
            <a:solidFill>
              <a:srgbClr val="6D4562"/>
            </a:solidFill>
            <a:prstDash val="solid"/>
          </a:ln>
        </p:spPr>
      </p:sp>
      <p:sp>
        <p:nvSpPr>
          <p:cNvPr id="5" name="Shape 2"/>
          <p:cNvSpPr/>
          <p:nvPr/>
        </p:nvSpPr>
        <p:spPr>
          <a:xfrm>
            <a:off x="802481" y="2738199"/>
            <a:ext cx="3769519" cy="2722721"/>
          </a:xfrm>
          <a:prstGeom prst="roundRect">
            <a:avLst>
              <a:gd name="adj" fmla="val 3503"/>
            </a:avLst>
          </a:prstGeom>
          <a:solidFill>
            <a:srgbClr val="542C49"/>
          </a:solidFill>
          <a:ln/>
        </p:spPr>
      </p:sp>
      <p:sp>
        <p:nvSpPr>
          <p:cNvPr id="6" name="Text 3"/>
          <p:cNvSpPr/>
          <p:nvPr/>
        </p:nvSpPr>
        <p:spPr>
          <a:xfrm>
            <a:off x="1029533" y="2965252"/>
            <a:ext cx="2523530" cy="315516"/>
          </a:xfrm>
          <a:prstGeom prst="rect">
            <a:avLst/>
          </a:prstGeom>
          <a:noFill/>
          <a:ln/>
        </p:spPr>
        <p:txBody>
          <a:bodyPr wrap="none" lIns="0" tIns="0" rIns="0" bIns="0" rtlCol="0" anchor="t"/>
          <a:lstStyle/>
          <a:p>
            <a:pPr algn="l" indent="0" marL="0">
              <a:lnSpc>
                <a:spcPts val="2450"/>
              </a:lnSpc>
              <a:buNone/>
            </a:pPr>
            <a:r>
              <a:rPr lang="en-US" sz="1950" dirty="0">
                <a:solidFill>
                  <a:srgbClr val="DAD8E9"/>
                </a:solidFill>
                <a:latin typeface="Prompt Medium" pitchFamily="34" charset="0"/>
                <a:ea typeface="Prompt Medium" pitchFamily="34" charset="-122"/>
                <a:cs typeface="Prompt Medium" pitchFamily="34" charset="-120"/>
              </a:rPr>
              <a:t>Instant Hot Reload</a:t>
            </a:r>
            <a:endParaRPr lang="en-US" sz="1950" dirty="0"/>
          </a:p>
        </p:txBody>
      </p:sp>
      <p:sp>
        <p:nvSpPr>
          <p:cNvPr id="7" name="Text 4"/>
          <p:cNvSpPr/>
          <p:nvPr/>
        </p:nvSpPr>
        <p:spPr>
          <a:xfrm>
            <a:off x="1029533" y="3416975"/>
            <a:ext cx="2974777" cy="1816894"/>
          </a:xfrm>
          <a:prstGeom prst="rect">
            <a:avLst/>
          </a:prstGeom>
          <a:noFill/>
          <a:ln/>
        </p:spPr>
        <p:txBody>
          <a:bodyPr wrap="square" lIns="0" tIns="0" rIns="0" bIns="0" rtlCol="0" anchor="t"/>
          <a:lstStyle/>
          <a:p>
            <a:pPr algn="l" indent="0" marL="0">
              <a:lnSpc>
                <a:spcPts val="2850"/>
              </a:lnSpc>
              <a:buNone/>
            </a:pPr>
            <a:r>
              <a:rPr lang="en-US" sz="1750" dirty="0">
                <a:solidFill>
                  <a:srgbClr val="DAD8E9"/>
                </a:solidFill>
                <a:latin typeface="Mukta Light" pitchFamily="34" charset="0"/>
                <a:ea typeface="Mukta Light" pitchFamily="34" charset="-122"/>
                <a:cs typeface="Mukta Light" pitchFamily="34" charset="-120"/>
              </a:rPr>
              <a:t>Experience unprecedented development speed with </a:t>
            </a:r>
            <a:pPr algn="l" indent="0" marL="0">
              <a:lnSpc>
                <a:spcPts val="2850"/>
              </a:lnSpc>
              <a:buNone/>
            </a:pPr>
            <a:r>
              <a:rPr lang="en-US" sz="1750" dirty="0">
                <a:solidFill>
                  <a:srgbClr val="A95B95"/>
                </a:solidFill>
                <a:latin typeface="Mukta Light" pitchFamily="34" charset="0"/>
                <a:ea typeface="Mukta Light" pitchFamily="34" charset="-122"/>
                <a:cs typeface="Mukta Light" pitchFamily="34" charset="-120"/>
              </a:rPr>
              <a:t>hot reload</a:t>
            </a:r>
            <a:pPr algn="l" indent="0" marL="0">
              <a:lnSpc>
                <a:spcPts val="2850"/>
              </a:lnSpc>
              <a:buNone/>
            </a:pPr>
            <a:r>
              <a:rPr lang="en-US" sz="1750" dirty="0">
                <a:solidFill>
                  <a:srgbClr val="DAD8E9"/>
                </a:solidFill>
                <a:latin typeface="Mukta Light" pitchFamily="34" charset="0"/>
                <a:ea typeface="Mukta Light" pitchFamily="34" charset="-122"/>
                <a:cs typeface="Mukta Light" pitchFamily="34" charset="-120"/>
              </a:rPr>
              <a:t>, allowing instant UI updates without losing application state.</a:t>
            </a:r>
            <a:endParaRPr lang="en-US" sz="1750" dirty="0"/>
          </a:p>
        </p:txBody>
      </p:sp>
      <p:sp>
        <p:nvSpPr>
          <p:cNvPr id="8" name="Shape 5"/>
          <p:cNvSpPr/>
          <p:nvPr/>
        </p:nvSpPr>
        <p:spPr>
          <a:xfrm>
            <a:off x="4572000" y="2738199"/>
            <a:ext cx="3769519" cy="2722721"/>
          </a:xfrm>
          <a:prstGeom prst="rect">
            <a:avLst/>
          </a:prstGeom>
          <a:solidFill>
            <a:srgbClr val="542C49"/>
          </a:solidFill>
          <a:ln/>
        </p:spPr>
      </p:sp>
      <p:sp>
        <p:nvSpPr>
          <p:cNvPr id="9" name="Shape 6"/>
          <p:cNvSpPr/>
          <p:nvPr/>
        </p:nvSpPr>
        <p:spPr>
          <a:xfrm>
            <a:off x="4572000" y="2738199"/>
            <a:ext cx="30480" cy="2722721"/>
          </a:xfrm>
          <a:prstGeom prst="roundRect">
            <a:avLst>
              <a:gd name="adj" fmla="val 312960"/>
            </a:avLst>
          </a:prstGeom>
          <a:solidFill>
            <a:srgbClr val="6D4562"/>
          </a:solidFill>
          <a:ln/>
        </p:spPr>
      </p:sp>
      <p:sp>
        <p:nvSpPr>
          <p:cNvPr id="10" name="Text 7"/>
          <p:cNvSpPr/>
          <p:nvPr/>
        </p:nvSpPr>
        <p:spPr>
          <a:xfrm>
            <a:off x="5139690" y="2965252"/>
            <a:ext cx="2523530" cy="315516"/>
          </a:xfrm>
          <a:prstGeom prst="rect">
            <a:avLst/>
          </a:prstGeom>
          <a:noFill/>
          <a:ln/>
        </p:spPr>
        <p:txBody>
          <a:bodyPr wrap="none" lIns="0" tIns="0" rIns="0" bIns="0" rtlCol="0" anchor="t"/>
          <a:lstStyle/>
          <a:p>
            <a:pPr algn="l" indent="0" marL="0">
              <a:lnSpc>
                <a:spcPts val="2450"/>
              </a:lnSpc>
              <a:buNone/>
            </a:pPr>
            <a:r>
              <a:rPr lang="en-US" sz="1950" dirty="0">
                <a:solidFill>
                  <a:srgbClr val="DAD8E9"/>
                </a:solidFill>
                <a:latin typeface="Prompt Medium" pitchFamily="34" charset="0"/>
                <a:ea typeface="Prompt Medium" pitchFamily="34" charset="-122"/>
                <a:cs typeface="Prompt Medium" pitchFamily="34" charset="-120"/>
              </a:rPr>
              <a:t>Robust Tooling</a:t>
            </a:r>
            <a:endParaRPr lang="en-US" sz="1950" dirty="0"/>
          </a:p>
        </p:txBody>
      </p:sp>
      <p:sp>
        <p:nvSpPr>
          <p:cNvPr id="11" name="Text 8"/>
          <p:cNvSpPr/>
          <p:nvPr/>
        </p:nvSpPr>
        <p:spPr>
          <a:xfrm>
            <a:off x="5139690" y="3416975"/>
            <a:ext cx="2974777" cy="1816894"/>
          </a:xfrm>
          <a:prstGeom prst="rect">
            <a:avLst/>
          </a:prstGeom>
          <a:noFill/>
          <a:ln/>
        </p:spPr>
        <p:txBody>
          <a:bodyPr wrap="square" lIns="0" tIns="0" rIns="0" bIns="0" rtlCol="0" anchor="t"/>
          <a:lstStyle/>
          <a:p>
            <a:pPr algn="l" indent="0" marL="0">
              <a:lnSpc>
                <a:spcPts val="2850"/>
              </a:lnSpc>
              <a:buNone/>
            </a:pPr>
            <a:r>
              <a:rPr lang="en-US" sz="1750" dirty="0">
                <a:solidFill>
                  <a:srgbClr val="DAD8E9"/>
                </a:solidFill>
                <a:latin typeface="Mukta Light" pitchFamily="34" charset="0"/>
                <a:ea typeface="Mukta Light" pitchFamily="34" charset="-122"/>
                <a:cs typeface="Mukta Light" pitchFamily="34" charset="-120"/>
              </a:rPr>
              <a:t>Benefit from a comprehensive suite of tools including </a:t>
            </a:r>
            <a:pPr algn="l" indent="0" marL="0">
              <a:lnSpc>
                <a:spcPts val="2850"/>
              </a:lnSpc>
              <a:buNone/>
            </a:pPr>
            <a:r>
              <a:rPr lang="en-US" sz="1750" dirty="0">
                <a:solidFill>
                  <a:srgbClr val="A95B95"/>
                </a:solidFill>
                <a:latin typeface="Mukta Light" pitchFamily="34" charset="0"/>
                <a:ea typeface="Mukta Light" pitchFamily="34" charset="-122"/>
                <a:cs typeface="Mukta Light" pitchFamily="34" charset="-120"/>
              </a:rPr>
              <a:t>formatters, analyzers, debuggers, and profilers</a:t>
            </a:r>
            <a:pPr algn="l" indent="0" marL="0">
              <a:lnSpc>
                <a:spcPts val="2850"/>
              </a:lnSpc>
              <a:buNone/>
            </a:pPr>
            <a:r>
              <a:rPr lang="en-US" sz="1750" dirty="0">
                <a:solidFill>
                  <a:srgbClr val="DAD8E9"/>
                </a:solidFill>
                <a:latin typeface="Mukta Light" pitchFamily="34" charset="0"/>
                <a:ea typeface="Mukta Light" pitchFamily="34" charset="-122"/>
                <a:cs typeface="Mukta Light" pitchFamily="34" charset="-120"/>
              </a:rPr>
              <a:t> for efficient code management.</a:t>
            </a:r>
            <a:endParaRPr lang="en-US" sz="1750" dirty="0"/>
          </a:p>
        </p:txBody>
      </p:sp>
      <p:sp>
        <p:nvSpPr>
          <p:cNvPr id="12" name="Shape 9"/>
          <p:cNvSpPr/>
          <p:nvPr/>
        </p:nvSpPr>
        <p:spPr>
          <a:xfrm>
            <a:off x="4288155" y="3815715"/>
            <a:ext cx="567690" cy="567690"/>
          </a:xfrm>
          <a:prstGeom prst="roundRect">
            <a:avLst>
              <a:gd name="adj" fmla="val 16803"/>
            </a:avLst>
          </a:prstGeom>
          <a:solidFill>
            <a:srgbClr val="0B0C23">
              <a:alpha val="95000"/>
            </a:srgbClr>
          </a:solidFill>
          <a:ln w="30480">
            <a:solidFill>
              <a:srgbClr val="6D4562"/>
            </a:solidFill>
            <a:prstDash val="solid"/>
          </a:ln>
        </p:spPr>
      </p:sp>
      <p:pic>
        <p:nvPicPr>
          <p:cNvPr id="13"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30078" y="3957638"/>
            <a:ext cx="283845" cy="283845"/>
          </a:xfrm>
          <a:prstGeom prst="rect">
            <a:avLst/>
          </a:prstGeom>
        </p:spPr>
      </p:pic>
      <p:sp>
        <p:nvSpPr>
          <p:cNvPr id="14" name="Shape 10"/>
          <p:cNvSpPr/>
          <p:nvPr/>
        </p:nvSpPr>
        <p:spPr>
          <a:xfrm>
            <a:off x="802481" y="5460921"/>
            <a:ext cx="7539037" cy="1632585"/>
          </a:xfrm>
          <a:prstGeom prst="rect">
            <a:avLst/>
          </a:prstGeom>
          <a:solidFill>
            <a:srgbClr val="542C49"/>
          </a:solidFill>
          <a:ln/>
        </p:spPr>
      </p:sp>
      <p:sp>
        <p:nvSpPr>
          <p:cNvPr id="15" name="Shape 11"/>
          <p:cNvSpPr/>
          <p:nvPr/>
        </p:nvSpPr>
        <p:spPr>
          <a:xfrm>
            <a:off x="802481" y="5460921"/>
            <a:ext cx="7539037" cy="30480"/>
          </a:xfrm>
          <a:prstGeom prst="roundRect">
            <a:avLst>
              <a:gd name="adj" fmla="val 312960"/>
            </a:avLst>
          </a:prstGeom>
          <a:solidFill>
            <a:srgbClr val="6D4562"/>
          </a:solidFill>
          <a:ln/>
        </p:spPr>
      </p:sp>
      <p:sp>
        <p:nvSpPr>
          <p:cNvPr id="16" name="Text 12"/>
          <p:cNvSpPr/>
          <p:nvPr/>
        </p:nvSpPr>
        <p:spPr>
          <a:xfrm>
            <a:off x="1029533" y="5687973"/>
            <a:ext cx="2523530" cy="315516"/>
          </a:xfrm>
          <a:prstGeom prst="rect">
            <a:avLst/>
          </a:prstGeom>
          <a:noFill/>
          <a:ln/>
        </p:spPr>
        <p:txBody>
          <a:bodyPr wrap="none" lIns="0" tIns="0" rIns="0" bIns="0" rtlCol="0" anchor="t"/>
          <a:lstStyle/>
          <a:p>
            <a:pPr algn="l" indent="0" marL="0">
              <a:lnSpc>
                <a:spcPts val="2450"/>
              </a:lnSpc>
              <a:buNone/>
            </a:pPr>
            <a:r>
              <a:rPr lang="en-US" sz="1950" dirty="0">
                <a:solidFill>
                  <a:srgbClr val="DAD8E9"/>
                </a:solidFill>
                <a:latin typeface="Prompt Medium" pitchFamily="34" charset="0"/>
                <a:ea typeface="Prompt Medium" pitchFamily="34" charset="-122"/>
                <a:cs typeface="Prompt Medium" pitchFamily="34" charset="-120"/>
              </a:rPr>
              <a:t>IDE Integration</a:t>
            </a:r>
            <a:endParaRPr lang="en-US" sz="1950" dirty="0"/>
          </a:p>
        </p:txBody>
      </p:sp>
      <p:sp>
        <p:nvSpPr>
          <p:cNvPr id="17" name="Text 13"/>
          <p:cNvSpPr/>
          <p:nvPr/>
        </p:nvSpPr>
        <p:spPr>
          <a:xfrm>
            <a:off x="1029533" y="6139696"/>
            <a:ext cx="6744295" cy="726758"/>
          </a:xfrm>
          <a:prstGeom prst="rect">
            <a:avLst/>
          </a:prstGeom>
          <a:noFill/>
          <a:ln/>
        </p:spPr>
        <p:txBody>
          <a:bodyPr wrap="square" lIns="0" tIns="0" rIns="0" bIns="0" rtlCol="0" anchor="t"/>
          <a:lstStyle/>
          <a:p>
            <a:pPr algn="l" indent="0" marL="0">
              <a:lnSpc>
                <a:spcPts val="2850"/>
              </a:lnSpc>
              <a:buNone/>
            </a:pPr>
            <a:r>
              <a:rPr lang="en-US" sz="1750" dirty="0">
                <a:solidFill>
                  <a:srgbClr val="DAD8E9"/>
                </a:solidFill>
                <a:latin typeface="Mukta Light" pitchFamily="34" charset="0"/>
                <a:ea typeface="Mukta Light" pitchFamily="34" charset="-122"/>
                <a:cs typeface="Mukta Light" pitchFamily="34" charset="-120"/>
              </a:rPr>
              <a:t>Enjoy seamless integration with popular IDEs like </a:t>
            </a:r>
            <a:pPr algn="l" indent="0" marL="0">
              <a:lnSpc>
                <a:spcPts val="2850"/>
              </a:lnSpc>
              <a:buNone/>
            </a:pPr>
            <a:r>
              <a:rPr lang="en-US" sz="1750" dirty="0">
                <a:solidFill>
                  <a:srgbClr val="A95B95"/>
                </a:solidFill>
                <a:latin typeface="Mukta Light" pitchFamily="34" charset="0"/>
                <a:ea typeface="Mukta Light" pitchFamily="34" charset="-122"/>
                <a:cs typeface="Mukta Light" pitchFamily="34" charset="-120"/>
              </a:rPr>
              <a:t>WebStorm, IntelliJ</a:t>
            </a:r>
            <a:pPr algn="l" indent="0" marL="0">
              <a:lnSpc>
                <a:spcPts val="2850"/>
              </a:lnSpc>
              <a:buNone/>
            </a:pPr>
            <a:r>
              <a:rPr lang="en-US" sz="1750" dirty="0">
                <a:solidFill>
                  <a:srgbClr val="DAD8E9"/>
                </a:solidFill>
                <a:latin typeface="Mukta Light" pitchFamily="34" charset="0"/>
                <a:ea typeface="Mukta Light" pitchFamily="34" charset="-122"/>
                <a:cs typeface="Mukta Light" pitchFamily="34" charset="-120"/>
              </a:rPr>
              <a:t>, and even an online DartPad for quick experiments.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2025-12-06T18:42:26Z</dcterms:created>
  <dcterms:modified xsi:type="dcterms:W3CDTF">2025-12-06T18:42:26Z</dcterms:modified>
</cp:coreProperties>
</file>